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955" r:id="rId2"/>
    <p:sldMasterId id="2147483980" r:id="rId3"/>
    <p:sldMasterId id="2147483993" r:id="rId4"/>
    <p:sldMasterId id="2147484237" r:id="rId5"/>
    <p:sldMasterId id="2147484955" r:id="rId6"/>
    <p:sldMasterId id="2147485494" r:id="rId7"/>
    <p:sldMasterId id="2147485506" r:id="rId8"/>
    <p:sldMasterId id="2147485531" r:id="rId9"/>
    <p:sldMasterId id="2147485593" r:id="rId10"/>
    <p:sldMasterId id="2147485619" r:id="rId11"/>
  </p:sldMasterIdLst>
  <p:notesMasterIdLst>
    <p:notesMasterId r:id="rId64"/>
  </p:notesMasterIdLst>
  <p:handoutMasterIdLst>
    <p:handoutMasterId r:id="rId65"/>
  </p:handoutMasterIdLst>
  <p:sldIdLst>
    <p:sldId id="722" r:id="rId12"/>
    <p:sldId id="5842" r:id="rId13"/>
    <p:sldId id="5410" r:id="rId14"/>
    <p:sldId id="6214" r:id="rId15"/>
    <p:sldId id="6213" r:id="rId16"/>
    <p:sldId id="5095" r:id="rId17"/>
    <p:sldId id="6510" r:id="rId18"/>
    <p:sldId id="6511" r:id="rId19"/>
    <p:sldId id="5838" r:id="rId20"/>
    <p:sldId id="6212" r:id="rId21"/>
    <p:sldId id="6805" r:id="rId22"/>
    <p:sldId id="6659" r:id="rId23"/>
    <p:sldId id="6806" r:id="rId24"/>
    <p:sldId id="4138" r:id="rId25"/>
    <p:sldId id="5100" r:id="rId26"/>
    <p:sldId id="6200" r:id="rId27"/>
    <p:sldId id="5490" r:id="rId28"/>
    <p:sldId id="5839" r:id="rId29"/>
    <p:sldId id="6812" r:id="rId30"/>
    <p:sldId id="6807" r:id="rId31"/>
    <p:sldId id="5656" r:id="rId32"/>
    <p:sldId id="6809" r:id="rId33"/>
    <p:sldId id="6808" r:id="rId34"/>
    <p:sldId id="6778" r:id="rId35"/>
    <p:sldId id="6777" r:id="rId36"/>
    <p:sldId id="6779" r:id="rId37"/>
    <p:sldId id="6766" r:id="rId38"/>
    <p:sldId id="5156" r:id="rId39"/>
    <p:sldId id="6131" r:id="rId40"/>
    <p:sldId id="6810" r:id="rId41"/>
    <p:sldId id="1517" r:id="rId42"/>
    <p:sldId id="1505" r:id="rId43"/>
    <p:sldId id="6017" r:id="rId44"/>
    <p:sldId id="6502" r:id="rId45"/>
    <p:sldId id="1518" r:id="rId46"/>
    <p:sldId id="1519" r:id="rId47"/>
    <p:sldId id="5231" r:id="rId48"/>
    <p:sldId id="5341" r:id="rId49"/>
    <p:sldId id="5498" r:id="rId50"/>
    <p:sldId id="6811" r:id="rId51"/>
    <p:sldId id="6813" r:id="rId52"/>
    <p:sldId id="5343" r:id="rId53"/>
    <p:sldId id="5348" r:id="rId54"/>
    <p:sldId id="5342" r:id="rId55"/>
    <p:sldId id="5372" r:id="rId56"/>
    <p:sldId id="5396" r:id="rId57"/>
    <p:sldId id="5360" r:id="rId58"/>
    <p:sldId id="5612" r:id="rId59"/>
    <p:sldId id="5613" r:id="rId60"/>
    <p:sldId id="5787" r:id="rId61"/>
    <p:sldId id="5845" r:id="rId62"/>
    <p:sldId id="5365" r:id="rId6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20"/>
    <p:restoredTop sz="73388" autoAdjust="0"/>
  </p:normalViewPr>
  <p:slideViewPr>
    <p:cSldViewPr>
      <p:cViewPr varScale="1">
        <p:scale>
          <a:sx n="91" d="100"/>
          <a:sy n="91" d="100"/>
        </p:scale>
        <p:origin x="262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5.xml"/><Relationship Id="rId21" Type="http://schemas.openxmlformats.org/officeDocument/2006/relationships/slide" Target="slides/slide10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63" Type="http://schemas.openxmlformats.org/officeDocument/2006/relationships/slide" Target="slides/slide52.xml"/><Relationship Id="rId68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0.xml"/><Relationship Id="rId19" Type="http://schemas.openxmlformats.org/officeDocument/2006/relationships/slide" Target="slides/slide8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viewProps" Target="viewProps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9" Type="http://schemas.openxmlformats.org/officeDocument/2006/relationships/slide" Target="slides/slide28.xml"/><Relationship Id="rId34" Type="http://schemas.openxmlformats.org/officeDocument/2006/relationships/slide" Target="slides/slide23.xml"/><Relationship Id="rId50" Type="http://schemas.openxmlformats.org/officeDocument/2006/relationships/slide" Target="slides/slide39.xml"/><Relationship Id="rId55" Type="http://schemas.openxmlformats.org/officeDocument/2006/relationships/slide" Target="slides/slide4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EF95D2-65B3-BC4E-8994-D9482C3147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80074-238B-C845-9DF1-E3B8736938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9B9FAA0-F3AA-164C-A8BD-BFC7CCCEAE52}" type="datetimeFigureOut">
              <a:rPr lang="en-US"/>
              <a:pPr>
                <a:defRPr/>
              </a:pPr>
              <a:t>10/21/22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1350C-FD2B-E248-96CE-E06DB4CA7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9C76E-AF9C-0049-9FFB-63472F0B4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CEAE43-671A-134F-A694-642B51FC3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0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C4613C-2A39-F64E-84B3-3F6A11D93F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BAA2B-7F55-B545-81D8-BC58BCB6AA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F6B843C-A49F-BB4F-9599-3D41488860B0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987A64C-9D1C-0947-8690-7A7364BA5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47D10F-1509-E044-9AEB-E169ACB27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BEBF0-B94A-A74D-8C8F-7CA6F4159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BA436-1CB7-B144-9089-6AE4863D9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7973AD7-D932-2641-9FAC-D90A34A34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71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medium-content-sans-serif-font"/>
              </a:rPr>
              <a:t>The Wafer-Scale Engine is the most massive AI chip ever produced and packs a whopping 400,000 cores in a 46,225mm2 footprint.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6522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973AD7-D932-2641-9FAC-D90A34A34A6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939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For an image classification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task, 256 Google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TPUv4’s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performance is nearly as fast as 768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Nvidia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A100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graphics cards combined with 192 AMD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Epyc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7742 CPU cores and 512 of Huawei’s AI-optimized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Ascend910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 chips paired with 128 Intel Xeon Platinum 8168 cores. 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  <a:p>
            <a:r>
              <a:rPr lang="en-US" dirty="0"/>
              <a:t>https://venturebeat.com/2021/05/18/google-details-new-ai-accelerator-chips/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3286A4-7211-A74A-AC00-948057392F5F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8145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36273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36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11336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44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96892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64ef98b623_2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64ef98b623_2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contrast, using a DRAM chip partitioned into four voltage domains can use a many-to-four DNN to DRAM mapping, using four different voltage values with error rates indicated by the yellow, red, green, and blue lines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619994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52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16638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1802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37044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4724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84976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0513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225" y="676275"/>
            <a:ext cx="4713288" cy="3533775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7994" y="4434208"/>
            <a:ext cx="5166647" cy="4135091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9010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39722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20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64884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F49D761E-079B-3A43-A0C1-56738B900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8C7A81-0A0B-D244-889C-5A3877A984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461A3A-19C1-6742-B33C-E82599843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2AA-8BB7-3742-A18E-53EE2E571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2903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8F5F6B-4812-ED46-9852-1A1D2FDF55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C66C216-AE14-164E-889E-205F940AC2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DF842-8045-BE40-A628-838F16121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20473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1967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46064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1040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41621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85756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0530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4766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1893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298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9323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5178386-4527-D04C-A145-D5B3D2603F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9D8ABF-6230-094A-9EDE-56A9D686A9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E305C-B8FF-454A-9CA8-EE0240EF5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98028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64418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2736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5878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10180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44154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91403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89856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2061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5920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346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6D0A8C-43A2-0846-A293-684F4F4134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CB41D5-9472-8642-97A1-14D9CEAC7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CB61-AAE3-8045-AE06-1A684E2F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5344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77068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99072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69297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36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84504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23237"/>
      </p:ext>
    </p:extLst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2273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D4990C3-AFD6-714F-9B03-BC41954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7FB765-34D1-DF41-8747-11911A693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B110D5-34A8-9B4C-BDB5-1EB7B2FE1E4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BBE6A7F-C792-7D49-BE9F-D64860B6D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2D44EE-9CAA-254F-8FE6-8F96AE6EC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6FACBA1-D57B-B34E-ACFE-02435ADE9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0F87B4-4192-F646-81F8-2C0C7A260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20136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D45177-2B41-9444-90E4-C2791D94B0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10195A5-F3C2-4344-8977-0F2E9531C2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311B-B26C-1843-8F22-1D34BAB78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73308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4E7E05-FA4E-BD44-9157-DED716661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01F7CF-5DCE-214C-9FA5-2C32D5D02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B808-EEB4-FC44-8F4F-57765C461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714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AB8189-9772-5A48-BB64-467914A6E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BB8798-0F73-F747-A8B5-AF2F7E5E59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28AE-7D1E-BE4E-86DC-06E811651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75379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276BE32-1F40-2F4E-B395-BF76BF71E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4503EE-C424-EF40-B233-E3ABF2AFC1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5D18-7AB3-D940-8828-F8281319B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781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59078F4-87DD-E64E-ABEA-71B20813AC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288BEBE-33A5-7D45-B41C-69AB0A7B66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F28B-D01D-C149-B550-EA6BEA78A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1705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A5223D-518D-EE43-8DC6-24C43958C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9742B4B-02A6-B24E-9663-9E2F1432A5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61BF-1539-0F4D-A952-AF1C695384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957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620C32-CEC5-7E4C-AD46-21272E5C1B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0B0AD9D-0CD8-6542-9483-38DC6A45F9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CF28-5D0E-E44A-89D4-BF041E9AC6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1883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80F4A4-9DBD-6148-8085-1E7FA6B07E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D569E9-7671-8845-9950-BD96A9275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8015-CC4B-4A4B-AE94-736E9EFB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866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E194FBD-CBF2-CC4C-9E7F-7238D611A1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646953-367C-254B-A75B-5F851C481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E5B3-F084-714B-A7C0-B4B44CC190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858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857EE-B184-034E-AF43-4E3BDF9329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078EB12-998C-BB49-9975-DD36DE6E7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6312-4DA5-5F41-A5C2-D8D38D5DB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423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5B1037-11B1-C240-8627-BEB0C353C3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0B88AB-80FC-A648-BAEC-75AB5C417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F12-3046-494D-922E-3FF329FD6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8636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AB1779-B1F7-0E41-B706-7B3635759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3BA025A2-4B27-0448-A0E8-F26FB24D2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892E-F2B4-2C49-AE9A-35018767CEF9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6CDB1ACD-4239-5441-8DCE-52B366DC4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7EC090D-C02D-D044-83D0-1FFC3372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0D9B-087F-7C49-AFE5-F9AD5097B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67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725BEEEA-2170-9F43-8EC9-F3136F23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93FF-3D34-7244-B36E-5204F826A5CD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59EF40C-2A11-3B48-BFB0-16AAB49F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C5DA0092-B270-AF40-B9EC-F4CF501C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98E1-670D-D040-BAA6-886384A3A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89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AA4A58B-252F-624B-9360-749295F0226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9F3E-A361-C346-85D5-979F2CC237CE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3EF87B2-B80E-AF49-BACB-1920B29D6D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3BF056A-8374-BC42-BC30-5004950A6C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5AAE7-C243-D34C-97D6-0313C4DE4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74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7F00-3FAD-DB4B-B009-BA21688A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C979-17E9-BC44-934C-C5EDB0878512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8BD8-69A8-1D42-8EDD-53456709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346320DF-7E22-1744-865C-C4D45C08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AC11-0F23-F642-8099-14F66C1D0E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794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2D106-B44B-A649-A69D-D18A070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EE20-C875-624B-AF0A-6E9AE1BBD7B0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991D5-BC99-9646-A299-07DB91E2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16DF255-6384-3442-9D80-769A1096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5FCA-DA27-DF47-A5E6-DFAFFE432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569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5F50695-07A8-7745-8ED2-FA2D7ACC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7627-6B44-6447-9F49-4DE1F8B2FA06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75FBDC9-F372-A149-B662-F0A155A0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E7D58A7A-56F8-BE4A-B5E2-489BED10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E75C-9A02-5847-902D-2A47F9531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9C1037-69BF-CB45-A1E1-A351E496DC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97218F-5A30-C249-A8A5-2ECAB45AD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BED-3E16-E84E-9604-A4A8FA7BA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448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6A26B00A-232B-C747-8274-70D0BDF2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D87C-C64A-1D4B-84A1-51A208D403AF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D268113-5D9A-594C-9431-399E35F2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DE35D5F-6F77-6B49-BB46-BD2165F5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623-C154-BA49-83B6-5140FD361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910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5D5508C-5E14-0049-8573-70F136DE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FC7-43DD-1E41-8B59-A1EF3005D51D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DCFB623-1965-B64E-BD0C-02369443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DC04BD00-0E6F-9C47-B0ED-839AFCD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3A6F-C7DA-5E44-B3AF-6733FED42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82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3B5A3-5768-B647-ADBF-28B4A06E4CA1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CD840152-C64A-D144-AE7A-41E475DE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DD66A-510D-144F-B22B-751965B3F964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43E30E6A-3009-BE49-B194-680E32FD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CD39DF1-55AC-0F4E-887C-960C4D16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DE0D-8130-5A45-8A70-376CA9847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539A4703-5BA2-EB46-948C-BD93A356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997C-DFEB-304C-B432-A70CAFAB83FD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B2D700-1CA1-2144-822D-110241EC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EE6F440F-CEFA-514B-86B0-6C51F081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68D1CE-FC8E-194F-BA06-5C6B63C37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07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07201BC7-BED0-D843-93DB-22A8617BD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20F0-FEB1-2541-A059-C3FC5BE0A1E7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C49B5DAE-E24D-F744-8BAC-3CD66246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0CCC806-E2E1-C24D-A9B1-8C59BEA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9200-EF1F-A641-8E2C-0A41573C3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324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45A432FC-B1FC-3743-A6E8-67271640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BAF8-A45C-F042-8FF1-CB0E04081067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E44A229-6EF5-AB47-ADF0-812C9506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5FDE0C0A-82C9-934C-AB08-5FC4E93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BC5-1D32-1A4F-8557-6B88EE570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02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8C0AEDB-AE72-1C4B-98C5-DD8A57B0F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D172127-04AB-F14E-8A77-E25FA91B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9F5AA2-2F81-DE4D-857B-D03D37DA78D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F099C6E-3884-6249-A62E-9F695C70B3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B983E7-8083-6541-91E7-371C364A3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E0FBDF-FEFA-9C4C-B8C1-AA83F67044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D28897F-2C7E-7F46-B69F-DE95DCD1C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5214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79652B2-5BA2-814B-9197-80813B25BC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2B4512-5C9F-F24B-ACE5-FEA941FA37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64BD-5CF8-8847-9120-583B5D924A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2100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503F49-5E0A-6C4C-8707-2CDE1C016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7EAE19-43CD-0149-9535-D4749EB052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4427A-0234-FF4A-B617-45AD81C03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87191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C81874D-6987-554F-A2A7-E1C4E08879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6FDB72E-FF27-D348-8419-B96CBBA693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2D68-2B8E-0F43-9524-393EB5278A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67962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6B3CF1-52B7-1B4E-AE7A-0549C7D0B2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095FFB-C259-2E43-9A62-A1D62518E0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471CD-8D2F-4F45-9D79-5AC74AB2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87787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FF74D33-B557-2D4A-8CA7-6C068BEA7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2B7CEDD-20B8-6243-B7DF-B621408F7A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057D-8804-B74F-813A-684A2729A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69994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416F44-F624-5048-899C-99A0F4C7AE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B80B40-48F5-3949-AFFD-6910D6AD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7CE6-8CAF-1443-BB87-1F9BBECD8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78178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F10A0E4-55E1-E344-A9A7-514DF6DE64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CA045D6-205E-8C4F-BF45-111FB3A772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0CEF-1A2E-4B4E-94B7-F9B11A16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8851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45C159-7A18-D446-8CE9-9D88980818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843B3-C745-6747-AEDF-DB017023B8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418C-E36B-F240-8932-8FB0F5F59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840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161BD4-BE84-8F4C-9366-F61686248C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811B5C-E6B4-E142-A3B6-D8C754CE31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6B-E272-4B47-B40C-ABE8AA31BA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053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125170-765C-1843-9206-97B56AC292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C4D52BE-7BDA-3943-867D-4DCAC5A7CE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E28-7A66-164E-95E7-450898FA5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5236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3415BA-4F86-7645-B96B-6D52B81FB1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352D9-45D6-C143-B112-7757F6ECFD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76C8-4CB5-EB47-A907-7F94696B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87412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AD25134-EA78-B244-BD5E-7B5D1163F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C4557B9-6B1E-2F4D-B6C2-B2A1DA603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F4B93D-BF22-A149-BABA-90115B5D13E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DF3E3D-46D9-DB43-8730-C0994CEC1A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21A4F04-3E3C-1847-A6F0-DE424E4F5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FBFE3F-2108-1444-A8AF-58789E512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930F04B-11B6-5640-A1E4-882842C3B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0021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E2F54E-60B9-2F4F-89E6-30CBFA1ABA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7796C9-FBA3-3942-A3B6-53B40D25BA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3CF7A15-8D90-1445-BE37-F18227DCF4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8316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3FA9C44-8B01-8249-93D9-1383E87490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EF2B4A-BAB8-3D4F-9B4C-D6A6221B39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DB02DC1-0A42-4A43-BE99-F4D1DC9EA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342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F7DD1FF-752F-CF4C-8945-3B4238296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513F226-2EB8-7844-A867-B8F2BD7B39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C317A-7115-1447-A3EA-179600B56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40649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27C71B-EDC2-1445-BBA8-6407822491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958A16-5E9C-B445-AF57-EF5CDEBF3E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B06FE8-1E6A-3342-8236-C414132BF5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69626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2AFDBD5-081C-2C49-9625-F770FCBA5E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5294AE6-4DF2-EC4B-9344-697D8BAF1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1B1B105-BE8E-8842-8E6D-0757A98AA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8142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C96CBF-A6DE-D046-A601-59A502E064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FDE946E-95D0-5A4C-B651-F48795EF13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D70267-3EB3-DF44-AB1B-3C1367881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227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562540-E7C4-BB43-B566-144491F47A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05215AC-8F39-1E47-9F14-BF4613727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15B707F-67A4-DA42-816E-5DF13A099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7869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DF044A-9556-3740-9960-C2B708761B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75F002-2226-814E-A0B5-493B26014B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9815857-AD7B-954C-A805-6C7780519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5361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B8C2278-83B5-F34A-A426-482F7D9975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745FE-DDF7-2949-AE24-A78FFF7D0B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5385B63-ABF2-1946-97AC-B4A44E920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2625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C9978C-3A26-2240-85BB-98C2D44E2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6271E4-1979-1F4C-9E16-9D4FA0DB17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871C2D-B2AE-A446-B995-D8BF8ACD8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459638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ACDB55-BD39-6349-B6F6-E9BA947B98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13895-9246-964F-A123-DC4E8E000A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131645-0551-0E43-AA4A-B37F3BEF4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6424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76362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19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78A423-3D9F-894F-B5AD-E1A2D46BB9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7848F5F-7FA1-4047-92D1-DE982BEA3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479A0-53FE-6846-9177-9D957D5DB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1249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7230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95606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8978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22242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86558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9640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4518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7601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26465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7548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FE7A5D5-3B98-3B4A-91BA-CD8ED2A5A9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EFE7942-9EC5-AF40-968B-2407967B1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CDE0-5DCD-7B46-AA26-4594E19FF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3652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42891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377" lvl="1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131" lvl="5" indent="-317492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9" y="6217623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322475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207847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36295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259404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7891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631975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343161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99603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208442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6847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6AB2A2-A4A5-5347-AAE3-FADA1FF8F5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606DB9-E3E9-1843-B9B4-2362ED017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B7584-59C6-714F-BE89-0E36189F28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01230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321201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0403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334251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04959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48404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58040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274157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173438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79708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69784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4482DE-19EA-F743-8B0C-AF1B284B2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03AB263-31E2-B64E-A81F-2C5639871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25E77-4C52-7848-99F4-1877F0C58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01720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910160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55577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31018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525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05521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48639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26672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8194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4842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92C6B81F-42E3-BA45-9AF8-76399543A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93C66BC-7CB9-274E-A6C9-B92762DA9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01E58F-3A9C-DD48-B289-923861D1A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1BD1387-A05D-394B-B8F4-FF02837F72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D774979-90F4-4840-9857-53A7B1F74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6F68501F-FFFE-D945-94C6-E83669928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22DE2E1B-F139-C24D-B148-F753FB6E46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BC64FB04-0B55-5F44-8D26-EFDD28FAA22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24" r:id="rId2"/>
    <p:sldLayoutId id="2147485225" r:id="rId3"/>
    <p:sldLayoutId id="2147485226" r:id="rId4"/>
    <p:sldLayoutId id="2147485227" r:id="rId5"/>
    <p:sldLayoutId id="2147485228" r:id="rId6"/>
    <p:sldLayoutId id="2147485229" r:id="rId7"/>
    <p:sldLayoutId id="2147485230" r:id="rId8"/>
    <p:sldLayoutId id="2147485231" r:id="rId9"/>
    <p:sldLayoutId id="2147485232" r:id="rId10"/>
    <p:sldLayoutId id="2147485233" r:id="rId11"/>
    <p:sldLayoutId id="214748523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9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4" r:id="rId1"/>
    <p:sldLayoutId id="2147485595" r:id="rId2"/>
    <p:sldLayoutId id="2147485596" r:id="rId3"/>
    <p:sldLayoutId id="2147485597" r:id="rId4"/>
    <p:sldLayoutId id="2147485598" r:id="rId5"/>
    <p:sldLayoutId id="2147485599" r:id="rId6"/>
    <p:sldLayoutId id="2147485600" r:id="rId7"/>
    <p:sldLayoutId id="2147485601" r:id="rId8"/>
    <p:sldLayoutId id="2147485602" r:id="rId9"/>
    <p:sldLayoutId id="2147485603" r:id="rId10"/>
    <p:sldLayoutId id="2147485604" r:id="rId11"/>
    <p:sldLayoutId id="21474856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45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0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0A0E6827-15C8-D447-A4FE-6DDF088FB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4E6558B-D79E-0043-98F6-2206643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DE46EEF-442F-5D41-8A5E-30A426FA3E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8ED9886-DC67-CA49-8DA9-4C7214252D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40979D66-0FA0-8E40-92EB-4AE393C5B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73CEE983-44B3-8348-BF71-4537AAB42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A12130F7-CF5E-0143-A9C0-6A7DC811C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7D612E43-C5EE-5048-9650-6137A6E414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6FF5B-B817-3248-B1BE-89B242E8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530DFD7F-D03B-304F-B9A4-66B484C05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8DA1-3AC9-7848-8F3D-625425CFC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35F1374-CFE1-074A-AFD7-2680A2544200}" type="datetime1">
              <a:rPr lang="en-US" altLang="en-US"/>
              <a:pPr>
                <a:defRPr/>
              </a:pPr>
              <a:t>10/21/22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E0C30-0DC0-8140-9A88-68520FBA3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9A7BE4-AC87-1643-A287-B8425B91E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4547778-4309-4A4E-AFF8-827346471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50B0808F-49E2-AB42-ACBA-4E35ED922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562AC510-B8DF-A441-B35B-899DA7A96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CC8208DC-5F6B-E449-AF5F-DA8F53B610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2CFAF1D-3E13-B549-BCE4-645402069D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CF8A26E8-21FA-874A-BBD9-7AB3F548D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9714397-DDB8-1D40-B2A0-37E6CD834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7505EFF-7EB4-CD41-8710-71671FCD9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4B855D20-735A-E147-9633-5EF53191A2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  <p:sldLayoutId id="2147485328" r:id="rId3"/>
    <p:sldLayoutId id="2147485329" r:id="rId4"/>
    <p:sldLayoutId id="2147485330" r:id="rId5"/>
    <p:sldLayoutId id="2147485331" r:id="rId6"/>
    <p:sldLayoutId id="2147485332" r:id="rId7"/>
    <p:sldLayoutId id="2147485333" r:id="rId8"/>
    <p:sldLayoutId id="2147485334" r:id="rId9"/>
    <p:sldLayoutId id="2147485335" r:id="rId10"/>
    <p:sldLayoutId id="21474853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AAAA2B8E-1380-824A-B8DB-CB75F1940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E388CACB-9070-D241-AEB3-F5601B96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3334574-36A6-D841-9BF1-505C85F8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81B7CC0-EA57-B64A-A380-FEE9D4D663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2786A5A-CF13-CB4F-9A96-305D1DC0C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B3D8C9C5-A709-DE4A-A600-A884A00AD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4CF90C62-F606-754B-AB94-6F167773B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8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  <p:sldLayoutId id="2147485631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98" r:id="rId4"/>
    <p:sldLayoutId id="2147485499" r:id="rId5"/>
    <p:sldLayoutId id="2147485500" r:id="rId6"/>
    <p:sldLayoutId id="2147485501" r:id="rId7"/>
    <p:sldLayoutId id="2147485502" r:id="rId8"/>
    <p:sldLayoutId id="2147485503" r:id="rId9"/>
    <p:sldLayoutId id="2147485504" r:id="rId10"/>
    <p:sldLayoutId id="214748550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6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7" r:id="rId1"/>
    <p:sldLayoutId id="2147485508" r:id="rId2"/>
    <p:sldLayoutId id="2147485509" r:id="rId3"/>
    <p:sldLayoutId id="2147485510" r:id="rId4"/>
    <p:sldLayoutId id="2147485511" r:id="rId5"/>
    <p:sldLayoutId id="2147485512" r:id="rId6"/>
    <p:sldLayoutId id="2147485513" r:id="rId7"/>
    <p:sldLayoutId id="2147485514" r:id="rId8"/>
    <p:sldLayoutId id="2147485515" r:id="rId9"/>
    <p:sldLayoutId id="2147485516" r:id="rId10"/>
    <p:sldLayoutId id="214748551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  <p:sldLayoutId id="2147485541" r:id="rId10"/>
    <p:sldLayoutId id="21474855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safari-group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safari.ethz.ch/" TargetMode="External"/><Relationship Id="rId5" Type="http://schemas.openxmlformats.org/officeDocument/2006/relationships/hyperlink" Target="https://safari.ethz.ch/safari-newsletter-january-2021/" TargetMode="Externa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safari.ethz.ch/safari-newsletter-december-2021/" TargetMode="External"/><Relationship Id="rId1" Type="http://schemas.openxmlformats.org/officeDocument/2006/relationships/slideLayout" Target="../slideLayouts/slideLayout5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tiff"/><Relationship Id="rId3" Type="http://schemas.openxmlformats.org/officeDocument/2006/relationships/image" Target="../media/image14.tiff"/><Relationship Id="rId7" Type="http://schemas.openxmlformats.org/officeDocument/2006/relationships/hyperlink" Target="https://safari.ethz.ch/safari-seminar-series/" TargetMode="External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7.tiff"/><Relationship Id="rId11" Type="http://schemas.openxmlformats.org/officeDocument/2006/relationships/image" Target="../media/image21.png"/><Relationship Id="rId5" Type="http://schemas.openxmlformats.org/officeDocument/2006/relationships/image" Target="../media/image16.tiff"/><Relationship Id="rId10" Type="http://schemas.openxmlformats.org/officeDocument/2006/relationships/image" Target="../media/image20.tiff"/><Relationship Id="rId4" Type="http://schemas.openxmlformats.org/officeDocument/2006/relationships/image" Target="../media/image15.tiff"/><Relationship Id="rId9" Type="http://schemas.openxmlformats.org/officeDocument/2006/relationships/image" Target="../media/image19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3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10" Type="http://schemas.openxmlformats.org/officeDocument/2006/relationships/image" Target="../media/image28.png"/><Relationship Id="rId4" Type="http://schemas.microsoft.com/office/2007/relationships/hdphoto" Target="../media/hdphoto2.wdp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projects_and_seminars/spring2022/doku.php?id=hw_sw_codesign" TargetMode="External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hyperlink" Target="https://www.youtube.com/watch?v=j0z4FweCy4M&amp;t=6340s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hyperlink" Target="https://www.youtube.com/watch?v=j0z4FweCy4M&amp;t=6340s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hyperlink" Target="https://www.youtube.com/watch?v=j0z4FweCy4M&amp;t=6340s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www.youtube.com/watch?v=x2-qB0J7KHw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9.xml"/><Relationship Id="rId5" Type="http://schemas.openxmlformats.org/officeDocument/2006/relationships/hyperlink" Target="https://www.cerebras.net/cerebras-wafer-scale-engine-why-we-need-big-chips-for-deep-learning/" TargetMode="External"/><Relationship Id="rId4" Type="http://schemas.openxmlformats.org/officeDocument/2006/relationships/hyperlink" Target="https://www.anandtech.com/show/14758/hot-chips-31-live-blogs-cerebras-wafer-scale-deep-learnin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www.cerebras.net/cerebras-wafer-scale-engine-why-we-need-big-chips-for-deep-learning/" TargetMode="External"/><Relationship Id="rId5" Type="http://schemas.openxmlformats.org/officeDocument/2006/relationships/hyperlink" Target="https://www.anandtech.com/show/14758/hot-chips-31-live-blogs-cerebras-wafer-scale-deep-learning" TargetMode="Externa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5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isca2008.cs.princeton.edu/" TargetMode="External"/><Relationship Id="rId2" Type="http://schemas.openxmlformats.org/officeDocument/2006/relationships/hyperlink" Target="http://users.ece.cmu.edu/~omutlu/pub/rlmc_isca08.pdf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Pythia-customizable-hardware-prefetcher-using-reinforcement-learning_micro21-lightning-talk.pptx" TargetMode="External"/><Relationship Id="rId13" Type="http://schemas.openxmlformats.org/officeDocument/2006/relationships/image" Target="../media/image47.png"/><Relationship Id="rId3" Type="http://schemas.openxmlformats.org/officeDocument/2006/relationships/hyperlink" Target="http://www.microarch.org/micro54/" TargetMode="External"/><Relationship Id="rId7" Type="http://schemas.openxmlformats.org/officeDocument/2006/relationships/hyperlink" Target="https://people.inf.ethz.ch/omutlu/pub/Pythia-customizable-hardware-prefetcher-using-reinforcement-learning_micro21-short-talk.pdf" TargetMode="External"/><Relationship Id="rId12" Type="http://schemas.openxmlformats.org/officeDocument/2006/relationships/hyperlink" Target="https://github.com/CMU-SAFARI/Pythia" TargetMode="External"/><Relationship Id="rId2" Type="http://schemas.openxmlformats.org/officeDocument/2006/relationships/hyperlink" Target="https://people.inf.ethz.ch/omutlu/pub/Pythia-customizable-hardware-prefetcher-using-reinforcement-learning_micro21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Pythia-customizable-hardware-prefetcher-using-reinforcement-learning_micro21-short-talk.pptx" TargetMode="External"/><Relationship Id="rId11" Type="http://schemas.openxmlformats.org/officeDocument/2006/relationships/hyperlink" Target="https://www.youtube.com/watch?v=kzL22FTz0vc&amp;list=PL5Q2soXY2Zi--0LrXSQ9sST3N0k0bXp51&amp;index=2" TargetMode="External"/><Relationship Id="rId5" Type="http://schemas.openxmlformats.org/officeDocument/2006/relationships/hyperlink" Target="https://people.inf.ethz.ch/omutlu/pub/Pythia-customizable-hardware-prefetcher-using-reinforcement-learning_micro21-talk.pdf" TargetMode="External"/><Relationship Id="rId10" Type="http://schemas.openxmlformats.org/officeDocument/2006/relationships/hyperlink" Target="https://www.youtube.com/watch?v=6UMFRW3VFPo&amp;list=PL5Q2soXY2Zi--0LrXSQ9sST3N0k0bXp51&amp;index=7" TargetMode="External"/><Relationship Id="rId4" Type="http://schemas.openxmlformats.org/officeDocument/2006/relationships/hyperlink" Target="https://people.inf.ethz.ch/omutlu/pub/Pythia-customizable-hardware-prefetcher-using-reinforcement-learning_micro21-talk.pptx" TargetMode="External"/><Relationship Id="rId9" Type="http://schemas.openxmlformats.org/officeDocument/2006/relationships/hyperlink" Target="https://people.inf.ethz.ch/omutlu/pub/Pythia-customizable-hardware-prefetcher-using-reinforcement-learning_micro21-lightning-talk.pdf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://www.microarch.org/micro54/" TargetMode="External"/><Relationship Id="rId1" Type="http://schemas.openxmlformats.org/officeDocument/2006/relationships/slideLayout" Target="../slideLayouts/slideLayout5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9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hasM-p7Ag_g" TargetMode="External"/><Relationship Id="rId3" Type="http://schemas.openxmlformats.org/officeDocument/2006/relationships/hyperlink" Target="http://iscaconf.org/isca2018/" TargetMode="External"/><Relationship Id="rId7" Type="http://schemas.openxmlformats.org/officeDocument/2006/relationships/hyperlink" Target="https://people.inf.ethz.ch/omutlu/pub/X-MEM_Expressive-Memory-for-Rich-Cross-Layer-Abstractions_isca18-lightning-talk.pdf" TargetMode="External"/><Relationship Id="rId2" Type="http://schemas.openxmlformats.org/officeDocument/2006/relationships/hyperlink" Target="https://people.inf.ethz.ch/omutlu/pub/X-MEM_Expressive-Memory-for-Rich-Cross-Layer-Abstractions_isca18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X-MEM_Expressive-Memory-for-Rich-Cross-Layer-Abstractions_isca18-lightning-talk.pptx" TargetMode="External"/><Relationship Id="rId5" Type="http://schemas.openxmlformats.org/officeDocument/2006/relationships/hyperlink" Target="https://people.inf.ethz.ch/omutlu/pub/X-MEM_Expressive-Memory-for-Rich-Cross-Layer-Abstractions_isca18-talk.pdf" TargetMode="External"/><Relationship Id="rId4" Type="http://schemas.openxmlformats.org/officeDocument/2006/relationships/hyperlink" Target="https://people.inf.ethz.ch/omutlu/pub/X-MEM_Expressive-Memory-for-Rich-Cross-Layer-Abstractions_isca18-talk.pptx" TargetMode="External"/><Relationship Id="rId9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M_0qvO97_hM" TargetMode="External"/><Relationship Id="rId3" Type="http://schemas.openxmlformats.org/officeDocument/2006/relationships/hyperlink" Target="http://iscaconf.org/isca2018/" TargetMode="External"/><Relationship Id="rId7" Type="http://schemas.openxmlformats.org/officeDocument/2006/relationships/hyperlink" Target="https://people.inf.ethz.ch/omutlu/pub/LocalityDescriptor-Cross-Layer-GPU-Data-Locality-Abstraction_isca18-lightning-talk.pdf" TargetMode="External"/><Relationship Id="rId2" Type="http://schemas.openxmlformats.org/officeDocument/2006/relationships/hyperlink" Target="https://people.inf.ethz.ch/omutlu/pub/LocalityDescriptor-Cross-Layer-GPU-Data-Locality-Abstraction_isca18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LocalityDescriptor-Cross-Layer-GPU-Data-Locality-Abstraction_isca18-lightning-talk.pptx" TargetMode="External"/><Relationship Id="rId5" Type="http://schemas.openxmlformats.org/officeDocument/2006/relationships/hyperlink" Target="https://people.inf.ethz.ch/omutlu/pub/LocalityDescriptor-Cross-Layer-GPU-Data-Locality-Abstraction_isca18-talk.pdf" TargetMode="External"/><Relationship Id="rId4" Type="http://schemas.openxmlformats.org/officeDocument/2006/relationships/hyperlink" Target="https://people.inf.ethz.ch/omutlu/pub/LocalityDescriptor-Cross-Layer-GPU-Data-Locality-Abstraction_isca18-talk.pptx" TargetMode="External"/><Relationship Id="rId9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arch.org/micro52/" TargetMode="External"/><Relationship Id="rId7" Type="http://schemas.openxmlformats.org/officeDocument/2006/relationships/image" Target="../media/image55.png"/><Relationship Id="rId2" Type="http://schemas.openxmlformats.org/officeDocument/2006/relationships/hyperlink" Target="https://people.inf.ethz.ch/omutlu/pub/EDEN-efficient-DNN-inference-with-approximate-memory_micro19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www.youtube.com/watch?v=oS-bKY75gXQ" TargetMode="External"/><Relationship Id="rId5" Type="http://schemas.openxmlformats.org/officeDocument/2006/relationships/hyperlink" Target="https://people.inf.ethz.ch/omutlu/pub/EDEN-efficient-DNN-inference-with-approximate-memory_micro19-lightning-talk.pdf" TargetMode="External"/><Relationship Id="rId4" Type="http://schemas.openxmlformats.org/officeDocument/2006/relationships/hyperlink" Target="https://people.inf.ethz.ch/omutlu/pub/EDEN-efficient-DNN-inference-with-approximate-memory_micro19-lightning-talk.pptx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SMASH-sparse-matrix-software-hardware-acceleration_micro19-poster.pptx" TargetMode="External"/><Relationship Id="rId3" Type="http://schemas.openxmlformats.org/officeDocument/2006/relationships/hyperlink" Target="http://www.microarch.org/micro52/" TargetMode="External"/><Relationship Id="rId7" Type="http://schemas.openxmlformats.org/officeDocument/2006/relationships/hyperlink" Target="https://people.inf.ethz.ch/omutlu/pub/SMASH-sparse-matrix-software-hardware-acceleration_micro19-lightning-talk.pdf" TargetMode="External"/><Relationship Id="rId12" Type="http://schemas.openxmlformats.org/officeDocument/2006/relationships/image" Target="../media/image56.png"/><Relationship Id="rId2" Type="http://schemas.openxmlformats.org/officeDocument/2006/relationships/hyperlink" Target="https://people.inf.ethz.ch/omutlu/pub/SMASH-sparse-matrix-software-hardware-acceleration_micro19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SMASH-sparse-matrix-software-hardware-acceleration_micro19-lightning-talk.pptx" TargetMode="External"/><Relationship Id="rId11" Type="http://schemas.openxmlformats.org/officeDocument/2006/relationships/hyperlink" Target="https://www.youtube.com/watch?v=LWYVQ3o_SdU" TargetMode="External"/><Relationship Id="rId5" Type="http://schemas.openxmlformats.org/officeDocument/2006/relationships/hyperlink" Target="https://people.inf.ethz.ch/omutlu/pub/SMASH-sparse-matrix-software-hardware-acceleration_micro19-talk.pdf" TargetMode="External"/><Relationship Id="rId10" Type="http://schemas.openxmlformats.org/officeDocument/2006/relationships/hyperlink" Target="https://www.youtube.com/watch?v=VN0PQ5zgLGg" TargetMode="External"/><Relationship Id="rId4" Type="http://schemas.openxmlformats.org/officeDocument/2006/relationships/hyperlink" Target="https://people.inf.ethz.ch/omutlu/pub/SMASH-sparse-matrix-software-hardware-acceleration_micro19-talk.pptx" TargetMode="External"/><Relationship Id="rId9" Type="http://schemas.openxmlformats.org/officeDocument/2006/relationships/hyperlink" Target="https://people.inf.ethz.ch/omutlu/pub/SMASH-sparse-matrix-software-hardware-acceleration_micro19-poster.pdf" TargetMode="Externa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VBI-virtual-block-interface_isca20-ARM-Research-Summit-poster.pptx" TargetMode="External"/><Relationship Id="rId13" Type="http://schemas.openxmlformats.org/officeDocument/2006/relationships/image" Target="../media/image57.png"/><Relationship Id="rId3" Type="http://schemas.openxmlformats.org/officeDocument/2006/relationships/hyperlink" Target="http://iscaconf.org/isca2020/" TargetMode="External"/><Relationship Id="rId7" Type="http://schemas.openxmlformats.org/officeDocument/2006/relationships/hyperlink" Target="https://people.inf.ethz.ch/omutlu/pub/VBI-virtual-block-interface_isca20-lightning-talk.pdf" TargetMode="External"/><Relationship Id="rId12" Type="http://schemas.openxmlformats.org/officeDocument/2006/relationships/hyperlink" Target="https://www.youtube.com/watch?v=PPR7YrBi7IQ" TargetMode="External"/><Relationship Id="rId2" Type="http://schemas.openxmlformats.org/officeDocument/2006/relationships/hyperlink" Target="https://people.inf.ethz.ch/omutlu/pub/VBI-virtual-block-interface_isca20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VBI-virtual-block-interface_isca20-lightning-talk.pptx" TargetMode="External"/><Relationship Id="rId11" Type="http://schemas.openxmlformats.org/officeDocument/2006/relationships/hyperlink" Target="https://youtu.be/04l-Zlaue0k" TargetMode="External"/><Relationship Id="rId5" Type="http://schemas.openxmlformats.org/officeDocument/2006/relationships/hyperlink" Target="https://people.inf.ethz.ch/omutlu/pub/VBI-virtual-block-interface_isca20-talk.pdf" TargetMode="External"/><Relationship Id="rId10" Type="http://schemas.openxmlformats.org/officeDocument/2006/relationships/hyperlink" Target="https://www.youtube.com/watch?v=7c6LgVrCwPo" TargetMode="External"/><Relationship Id="rId4" Type="http://schemas.openxmlformats.org/officeDocument/2006/relationships/hyperlink" Target="https://people.inf.ethz.ch/omutlu/pub/VBI-virtual-block-interface_isca20-talk.pptx" TargetMode="External"/><Relationship Id="rId9" Type="http://schemas.openxmlformats.org/officeDocument/2006/relationships/hyperlink" Target="https://people.inf.ethz.ch/omutlu/pub/VBI-virtual-block-interface_isca20-ARM-Research-Summit-poster.pdf" TargetMode="Externa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digitaltechnik/spring2021/doku.php?id=schedul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safari.ethz.ch/digitaltechnik/spring2022/doku.php?id=schedul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omutlu@gmail.com" TargetMode="External"/><Relationship Id="rId2" Type="http://schemas.openxmlformats.org/officeDocument/2006/relationships/hyperlink" Target="https://people.inf.ethz.ch/omutlu/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4.png"/><Relationship Id="rId4" Type="http://schemas.openxmlformats.org/officeDocument/2006/relationships/hyperlink" Target="https://people.inf.ethz.ch/omutlu/projects.htm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safari-group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371600"/>
            <a:ext cx="8458200" cy="1905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HW/	SW Co-design</a:t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dirty="0"/>
              <a:t>Introduction &amp; Project Proposals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safari.png">
            <a:extLst>
              <a:ext uri="{FF2B5EF4-FFF2-40B4-BE49-F238E27FC236}">
                <a16:creationId xmlns:a16="http://schemas.microsoft.com/office/drawing/2014/main" id="{B0DB7268-4284-DE45-BA81-3484041E406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19" y="6224153"/>
            <a:ext cx="1872209" cy="541705"/>
          </a:xfrm>
          <a:prstGeom prst="rect">
            <a:avLst/>
          </a:prstGeom>
        </p:spPr>
      </p:pic>
      <p:pic>
        <p:nvPicPr>
          <p:cNvPr id="5" name="Picture 2" descr="Image result for eth zurich logo">
            <a:extLst>
              <a:ext uri="{FF2B5EF4-FFF2-40B4-BE49-F238E27FC236}">
                <a16:creationId xmlns:a16="http://schemas.microsoft.com/office/drawing/2014/main" id="{CBFA51CA-4272-704B-907A-FD9C2E4AE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6269908"/>
            <a:ext cx="2467949" cy="41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51AD94C4-EFBD-B449-A81F-8F3665341AAD}"/>
              </a:ext>
            </a:extLst>
          </p:cNvPr>
          <p:cNvSpPr txBox="1">
            <a:spLocks/>
          </p:cNvSpPr>
          <p:nvPr/>
        </p:nvSpPr>
        <p:spPr bwMode="auto">
          <a:xfrm>
            <a:off x="685800" y="3656112"/>
            <a:ext cx="784860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None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kern="0" dirty="0">
                <a:solidFill>
                  <a:srgbClr val="0000FF"/>
                </a:solidFill>
              </a:rPr>
              <a:t>Konstantinos </a:t>
            </a:r>
            <a:r>
              <a:rPr lang="en-US" sz="2800" kern="0" dirty="0" err="1">
                <a:solidFill>
                  <a:srgbClr val="0000FF"/>
                </a:solidFill>
              </a:rPr>
              <a:t>Kanellopoulos</a:t>
            </a:r>
            <a:endParaRPr lang="en-US" sz="2800" kern="0" dirty="0">
              <a:solidFill>
                <a:srgbClr val="0000FF"/>
              </a:solidFill>
            </a:endParaRPr>
          </a:p>
          <a:p>
            <a:r>
              <a:rPr lang="en-US" sz="2800" kern="0" dirty="0">
                <a:solidFill>
                  <a:srgbClr val="0000FF"/>
                </a:solidFill>
              </a:rPr>
              <a:t>Prof. </a:t>
            </a:r>
            <a:r>
              <a:rPr lang="en-US" sz="2800" kern="0" dirty="0" err="1">
                <a:solidFill>
                  <a:srgbClr val="0000FF"/>
                </a:solidFill>
              </a:rPr>
              <a:t>Onur</a:t>
            </a:r>
            <a:r>
              <a:rPr lang="en-US" sz="2800" kern="0" dirty="0">
                <a:solidFill>
                  <a:srgbClr val="0000FF"/>
                </a:solidFill>
              </a:rPr>
              <a:t> </a:t>
            </a:r>
            <a:r>
              <a:rPr lang="en-US" sz="2800" kern="0" dirty="0" err="1">
                <a:solidFill>
                  <a:srgbClr val="0000FF"/>
                </a:solidFill>
              </a:rPr>
              <a:t>Mutlu</a:t>
            </a:r>
            <a:endParaRPr lang="en-US" sz="2800" kern="0" dirty="0">
              <a:solidFill>
                <a:srgbClr val="0000FF"/>
              </a:solidFill>
            </a:endParaRPr>
          </a:p>
          <a:p>
            <a:endParaRPr lang="en-US" sz="1400" kern="0" dirty="0">
              <a:solidFill>
                <a:srgbClr val="0432FF"/>
              </a:solidFill>
            </a:endParaRPr>
          </a:p>
          <a:p>
            <a:r>
              <a:rPr lang="en-US" kern="0" dirty="0"/>
              <a:t>ETH Zurich</a:t>
            </a:r>
          </a:p>
          <a:p>
            <a:r>
              <a:rPr lang="en-US" kern="0" dirty="0"/>
              <a:t>Fall 2022</a:t>
            </a:r>
          </a:p>
          <a:p>
            <a:r>
              <a:rPr lang="en-US" kern="0" dirty="0"/>
              <a:t>17 October 2022</a:t>
            </a:r>
          </a:p>
          <a:p>
            <a:endParaRPr lang="en-US" b="1" kern="0" dirty="0">
              <a:solidFill>
                <a:srgbClr val="FF0000"/>
              </a:solidFill>
            </a:endParaRPr>
          </a:p>
          <a:p>
            <a:endParaRPr lang="en-US" sz="2200" kern="0" dirty="0">
              <a:solidFill>
                <a:srgbClr val="0432FF"/>
              </a:solidFill>
            </a:endParaRPr>
          </a:p>
          <a:p>
            <a:pPr algn="l"/>
            <a:endParaRPr lang="en-US" sz="2200" kern="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5" name="Title 1">
            <a:extLst>
              <a:ext uri="{FF2B5EF4-FFF2-40B4-BE49-F238E27FC236}">
                <a16:creationId xmlns:a16="http://schemas.microsoft.com/office/drawing/2014/main" id="{5DFFB311-DD55-354D-9965-213CCF56A2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(III)</a:t>
            </a:r>
          </a:p>
        </p:txBody>
      </p:sp>
      <p:sp>
        <p:nvSpPr>
          <p:cNvPr id="400387" name="Slide Number Placeholder 3">
            <a:extLst>
              <a:ext uri="{FF2B5EF4-FFF2-40B4-BE49-F238E27FC236}">
                <a16:creationId xmlns:a16="http://schemas.microsoft.com/office/drawing/2014/main" id="{09D99F58-A906-5C4E-8F44-89C3556096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4CA104-C896-BE4A-A642-D5F2910342D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0114" name="Content Placeholder 2">
            <a:extLst>
              <a:ext uri="{FF2B5EF4-FFF2-40B4-BE49-F238E27FC236}">
                <a16:creationId xmlns:a16="http://schemas.microsoft.com/office/drawing/2014/main" id="{46D23FDA-6CA0-D444-ACEC-01B81C9474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708" y="6448126"/>
            <a:ext cx="9116291" cy="867074"/>
          </a:xfrm>
        </p:spPr>
        <p:txBody>
          <a:bodyPr/>
          <a:lstStyle/>
          <a:p>
            <a:r>
              <a:rPr lang="en-US" altLang="en-US" sz="2000" dirty="0">
                <a:ea typeface="ＭＳ Ｐゴシック" panose="020B0600070205080204" pitchFamily="34" charset="-128"/>
              </a:rPr>
              <a:t>Get to know them and their research: </a:t>
            </a:r>
            <a:r>
              <a:rPr lang="en-US" altLang="en-US" sz="2000" dirty="0">
                <a:ea typeface="ＭＳ Ｐゴシック" panose="020B0600070205080204" pitchFamily="34" charset="-128"/>
                <a:hlinkClick r:id="rId3"/>
              </a:rPr>
              <a:t>https://safari.ethz.ch/safari-group/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</a:p>
        </p:txBody>
      </p:sp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15130CD0-AB4A-4C4A-AB5C-9B84D872429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00" t="47037" r="30038" b="7037"/>
          <a:stretch/>
        </p:blipFill>
        <p:spPr>
          <a:xfrm>
            <a:off x="3519052" y="1371600"/>
            <a:ext cx="2133601" cy="442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8FA4DF57-BB8F-DE46-B4FF-65867070FA5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4075" r="36475" b="9958"/>
          <a:stretch/>
        </p:blipFill>
        <p:spPr>
          <a:xfrm>
            <a:off x="514120" y="1371600"/>
            <a:ext cx="2286000" cy="4370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9EFEA-61F2-2847-9811-9F30A659F8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2710" y="1312713"/>
            <a:ext cx="2507928" cy="4788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55713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Slide Number Placeholder 3"/>
          <p:cNvSpPr>
            <a:spLocks noGrp="1"/>
          </p:cNvSpPr>
          <p:nvPr>
            <p:ph type="sldNum" sz="quarter" idx="11"/>
          </p:nvPr>
        </p:nvSpPr>
        <p:spPr bwMode="auto">
          <a:xfrm>
            <a:off x="8737600" y="8324851"/>
            <a:ext cx="284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r" defTabSz="1219170" rtl="0" eaLnBrk="1" latinLnBrk="0" hangingPunct="1">
              <a:defRPr sz="2133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21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11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+mn-cs"/>
              <a:sym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135684-0FF0-F248-9E0B-F2E232609C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39000"/>
                    </a14:imgEffect>
                    <a14:imgEffect>
                      <a14:colorTemperature colorTemp="5739"/>
                    </a14:imgEffect>
                    <a14:imgEffect>
                      <a14:saturation sat="153000"/>
                    </a14:imgEffect>
                    <a14:imgEffect>
                      <a14:brightnessContrast bright="45000" contras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44707"/>
            <a:ext cx="9144000" cy="398168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32295A3-5F7B-5F43-9181-1BEE72DB19A3}"/>
              </a:ext>
            </a:extLst>
          </p:cNvPr>
          <p:cNvSpPr txBox="1"/>
          <p:nvPr/>
        </p:nvSpPr>
        <p:spPr>
          <a:xfrm>
            <a:off x="827584" y="1988234"/>
            <a:ext cx="8173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US" sz="1400" kern="0" dirty="0">
                <a:solidFill>
                  <a:srgbClr val="0000FF"/>
                </a:solidFill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40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ＭＳ Ｐゴシック" panose="020B0600070205080204" pitchFamily="34" charset="-128"/>
                <a:cs typeface="Arial"/>
                <a:sym typeface="Arial"/>
              </a:rPr>
              <a:t>+ Researchers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F919E19-D41C-ED45-9955-893D0E136C12}"/>
              </a:ext>
            </a:extLst>
          </p:cNvPr>
          <p:cNvSpPr txBox="1"/>
          <p:nvPr/>
        </p:nvSpPr>
        <p:spPr>
          <a:xfrm>
            <a:off x="567029" y="5622340"/>
            <a:ext cx="8272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>
                <a:ln w="22225">
                  <a:solidFill>
                    <a:srgbClr val="35742A">
                      <a:lumMod val="50000"/>
                    </a:srgbClr>
                  </a:solidFill>
                  <a:prstDash val="solid"/>
                </a:ln>
                <a:solidFill>
                  <a:srgbClr val="3B812F">
                    <a:lumMod val="40000"/>
                    <a:lumOff val="60000"/>
                  </a:srgbClr>
                </a:solidFill>
                <a:effectLst/>
                <a:uLnTx/>
                <a:uFillTx/>
                <a:latin typeface="Chalkduster" panose="03050602040202020205" pitchFamily="66" charset="77"/>
                <a:ea typeface="ＭＳ Ｐゴシック" panose="020B0600070205080204" pitchFamily="34" charset="-128"/>
                <a:cs typeface="Apple Chancery" panose="03020702040506060504" pitchFamily="66" charset="-79"/>
                <a:sym typeface="Arial"/>
              </a:rPr>
              <a:t>Think BIG, Aim HIGH!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24DD5283-F5C7-B94B-B7ED-8F1609BDF9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1941" y="5229201"/>
            <a:ext cx="1329363" cy="47166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8C808981-2A78-D64E-A0DF-A6572C6FB0AB}"/>
              </a:ext>
            </a:extLst>
          </p:cNvPr>
          <p:cNvSpPr txBox="1">
            <a:spLocks/>
          </p:cNvSpPr>
          <p:nvPr/>
        </p:nvSpPr>
        <p:spPr bwMode="auto">
          <a:xfrm>
            <a:off x="228600" y="0"/>
            <a:ext cx="8610600" cy="90871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Onur </a:t>
            </a:r>
            <a:r>
              <a:rPr kumimoji="0" lang="en-US" sz="4000" b="0" i="0" u="none" strike="noStrike" kern="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Mutlu’s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t> SAFARI Research Group</a:t>
            </a:r>
          </a:p>
        </p:txBody>
      </p:sp>
      <p:sp>
        <p:nvSpPr>
          <p:cNvPr id="12" name="Rectangle 25">
            <a:extLst>
              <a:ext uri="{FF2B5EF4-FFF2-40B4-BE49-F238E27FC236}">
                <a16:creationId xmlns:a16="http://schemas.microsoft.com/office/drawing/2014/main" id="{BC5DB1A9-C9CF-E447-9055-3E8366E5C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8101" y="82492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 Narrow" charset="0"/>
                <a:ea typeface="ＭＳ Ｐゴシック" charset="0"/>
                <a:cs typeface="Arial" charset="0"/>
              </a:rPr>
              <a:t>Computer architecture, HW/SW, systems, bioinformatics, security, memory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0BE4A6-A2E2-5245-9CEB-9E430FB09439}"/>
              </a:ext>
            </a:extLst>
          </p:cNvPr>
          <p:cNvSpPr txBox="1"/>
          <p:nvPr/>
        </p:nvSpPr>
        <p:spPr>
          <a:xfrm>
            <a:off x="2108985" y="1271883"/>
            <a:ext cx="5557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432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https://safari.ethz.ch/safari-newsletter-january-2021/</a:t>
            </a:r>
            <a:r>
              <a:rPr lang="en-US" dirty="0">
                <a:solidFill>
                  <a:srgbClr val="0432FF"/>
                </a:solidFill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B8F445-C252-B648-A677-174C1EF9EA8A}"/>
              </a:ext>
            </a:extLst>
          </p:cNvPr>
          <p:cNvSpPr txBox="1"/>
          <p:nvPr/>
        </p:nvSpPr>
        <p:spPr>
          <a:xfrm>
            <a:off x="3447333" y="6453337"/>
            <a:ext cx="2249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A0BB09CE-ACF0-FD4C-A0CD-6E8DD3946812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Garamond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A4FB91F-8620-9C4D-8A32-1AD02BFD54B1}" type="slidenum">
              <a:rPr lang="en-US" smtClean="0">
                <a:ea typeface="+mn-ea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en-US"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64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724D9-BF4B-C84C-BCD5-7809879BF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095928" cy="1066800"/>
          </a:xfrm>
        </p:spPr>
        <p:txBody>
          <a:bodyPr/>
          <a:lstStyle/>
          <a:p>
            <a:r>
              <a:rPr lang="en-US" sz="3900" dirty="0"/>
              <a:t>SAFARI Newsletter December 2021 Edition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56061-CFC4-E042-9823-D90AFA8BA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193723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https://safari.ethz.ch/safari-newsletter-december-2021/</a:t>
            </a:r>
            <a:r>
              <a:rPr lang="en-US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F7651E-CB74-5546-88F0-4BFB0FAD26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FB91F-8620-9C4D-8A32-1AD02BFD54B1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EC53B5-3233-994F-BDFE-96564493A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764" y="1371600"/>
            <a:ext cx="4316471" cy="541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08734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C991E-8D5D-6A42-868B-F019E75D7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>
                <a:latin typeface="Garamond" panose="02020404030301010803" pitchFamily="18" charset="0"/>
              </a:rPr>
              <a:t>SAFARI Live Seminars (I)</a:t>
            </a:r>
            <a:endParaRPr lang="en-US" sz="3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FF465F-35B8-3D4E-8DA5-38E24AECB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0270"/>
            <a:ext cx="3039099" cy="171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54DC66-ED14-844E-8686-B69F576079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1558" y="1020270"/>
            <a:ext cx="3039098" cy="171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F330DA-3E78-7E48-AC12-54161AE291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3116" y="1020270"/>
            <a:ext cx="3039099" cy="171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016D881-8FB2-A140-9F8C-D3F584507C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8" y="2776218"/>
            <a:ext cx="3039099" cy="171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86B28A-F786-A44D-ABCB-2ACBE8BFD1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8696" y="2776218"/>
            <a:ext cx="3039099" cy="1710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9082E93-FD98-EF49-ADB5-A2C10837F371}"/>
              </a:ext>
            </a:extLst>
          </p:cNvPr>
          <p:cNvSpPr/>
          <p:nvPr/>
        </p:nvSpPr>
        <p:spPr>
          <a:xfrm>
            <a:off x="1590700" y="6475391"/>
            <a:ext cx="58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safari.ethz.ch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/safari-seminar-series/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79B7153-B3C1-9347-A817-5DE9E1ACEEA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20457" y="2778583"/>
            <a:ext cx="3044415" cy="17129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F1308B-5778-FA4C-B9E4-0EAB1DD7CF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4584281"/>
            <a:ext cx="3044415" cy="17129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5B181AB-1E41-A649-86DE-C317E98B208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8000" y="4576919"/>
            <a:ext cx="3057500" cy="172035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A91E93-ADBE-F741-88D4-DCF10BB72F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21872" y="4605272"/>
            <a:ext cx="3022128" cy="1692000"/>
          </a:xfrm>
          <a:prstGeom prst="rect">
            <a:avLst/>
          </a:prstGeom>
        </p:spPr>
      </p:pic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D7C2EC1E-3620-3646-A2FD-7350A2EB023B}"/>
              </a:ext>
            </a:extLst>
          </p:cNvPr>
          <p:cNvSpPr txBox="1">
            <a:spLocks/>
          </p:cNvSpPr>
          <p:nvPr/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600" kern="1200">
                <a:solidFill>
                  <a:srgbClr val="000000"/>
                </a:solidFill>
                <a:latin typeface="Garamond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A4FB91F-8620-9C4D-8A32-1AD02BFD54B1}" type="slidenum">
              <a:rPr lang="en-US" smtClean="0">
                <a:ea typeface="+mn-ea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en-US"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96270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5"/>
          <p:cNvSpPr>
            <a:spLocks noChangeArrowheads="1"/>
          </p:cNvSpPr>
          <p:nvPr/>
        </p:nvSpPr>
        <p:spPr bwMode="auto">
          <a:xfrm>
            <a:off x="0" y="836712"/>
            <a:ext cx="9144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i="1" u="sng" dirty="0">
                <a:solidFill>
                  <a:srgbClr val="000000"/>
                </a:solidFill>
                <a:latin typeface="Arial Narrow" charset="0"/>
                <a:ea typeface="ＭＳ Ｐゴシック" charset="0"/>
                <a:cs typeface="Arial" charset="0"/>
              </a:rPr>
              <a:t>Research Focus:</a:t>
            </a:r>
            <a:r>
              <a:rPr lang="en-US" sz="2400" b="1" i="1" dirty="0">
                <a:solidFill>
                  <a:srgbClr val="000000"/>
                </a:solidFill>
                <a:latin typeface="Arial Narrow" charset="0"/>
                <a:ea typeface="ＭＳ Ｐゴシック" charset="0"/>
                <a:cs typeface="Arial" charset="0"/>
              </a:rPr>
              <a:t> Computer architecture, HW/SW, bioinformatics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Memory and storage (DRAM, flash, emerging), interconnects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Heterogeneous &amp; parallel systems, GPUs, systems for data analytics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System/architecture interaction, new execution models, new interfaces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Energy efficiency, fault tolerance, hardware security, performance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Genome sequence analysis &amp; assembly algorithms and architectures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400" b="1" i="1" dirty="0">
                <a:solidFill>
                  <a:srgbClr val="3333CC"/>
                </a:solidFill>
                <a:latin typeface="Arial Narrow" charset="0"/>
                <a:ea typeface="ＭＳ Ｐゴシック" charset="0"/>
                <a:cs typeface="Arial" charset="0"/>
              </a:rPr>
              <a:t> Biologically inspired systems &amp; system design for bio/medicine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930" y="4231307"/>
            <a:ext cx="1524000" cy="1029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Picture 23" descr="http://i.ehow.com/images/a04/ac/qb/format-hard-drive-xp-800X8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3856">
            <a:off x="7262555" y="3439062"/>
            <a:ext cx="1276125" cy="127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5" name="Picture 30" descr="3177_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8" t="22220" r="3780" b="12109"/>
          <a:stretch>
            <a:fillRect/>
          </a:stretch>
        </p:blipFill>
        <p:spPr bwMode="auto">
          <a:xfrm>
            <a:off x="354137" y="5717501"/>
            <a:ext cx="2325687" cy="90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33" name="Group 47"/>
          <p:cNvGrpSpPr>
            <a:grpSpLocks/>
          </p:cNvGrpSpPr>
          <p:nvPr/>
        </p:nvGrpSpPr>
        <p:grpSpPr bwMode="auto">
          <a:xfrm>
            <a:off x="3401598" y="5338860"/>
            <a:ext cx="3077766" cy="1554083"/>
            <a:chOff x="5252245" y="4774407"/>
            <a:chExt cx="3076909" cy="1554282"/>
          </a:xfrm>
        </p:grpSpPr>
        <p:sp>
          <p:nvSpPr>
            <p:cNvPr id="26642" name="TextBox 8"/>
            <p:cNvSpPr txBox="1">
              <a:spLocks noChangeArrowheads="1"/>
            </p:cNvSpPr>
            <p:nvPr/>
          </p:nvSpPr>
          <p:spPr bwMode="auto">
            <a:xfrm>
              <a:off x="5252245" y="5959310"/>
              <a:ext cx="3076909" cy="369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rgbClr val="000000"/>
                  </a:solidFill>
                  <a:latin typeface="Calibri" charset="0"/>
                </a:rPr>
                <a:t>Graphics and Vision Processing</a:t>
              </a:r>
              <a:endParaRPr lang="en-US" altLang="zh-CN" sz="1600" dirty="0">
                <a:solidFill>
                  <a:srgbClr val="000000"/>
                </a:solidFill>
                <a:latin typeface="Calibri" charset="0"/>
              </a:endParaRPr>
            </a:p>
          </p:txBody>
        </p:sp>
        <p:pic>
          <p:nvPicPr>
            <p:cNvPr id="26643" name="Picture 6" descr="C:\Daten\talks\invited\ferc2010\material\Fermi_Die_FINAL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4944" y="4774407"/>
              <a:ext cx="1201936" cy="118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Text Box 13" descr="90%"/>
          <p:cNvSpPr txBox="1">
            <a:spLocks noChangeArrowheads="1"/>
          </p:cNvSpPr>
          <p:nvPr/>
        </p:nvSpPr>
        <p:spPr bwMode="auto">
          <a:xfrm>
            <a:off x="474243" y="4821870"/>
            <a:ext cx="1733033" cy="8956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Arial" pitchFamily="-107" charset="0"/>
                <a:ea typeface="Arial" pitchFamily="-107" charset="0"/>
                <a:cs typeface="Arial" pitchFamily="-107" charset="0"/>
              </a:rPr>
              <a:t>Heterogeneous</a:t>
            </a:r>
          </a:p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Arial" pitchFamily="-107" charset="0"/>
                <a:ea typeface="Arial" pitchFamily="-107" charset="0"/>
                <a:cs typeface="Arial" pitchFamily="-107" charset="0"/>
              </a:rPr>
              <a:t>Processors and </a:t>
            </a:r>
          </a:p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Arial" pitchFamily="-107" charset="0"/>
                <a:ea typeface="Arial" pitchFamily="-107" charset="0"/>
                <a:cs typeface="Arial" pitchFamily="-107" charset="0"/>
              </a:rPr>
              <a:t>Accelerators</a:t>
            </a:r>
          </a:p>
        </p:txBody>
      </p:sp>
      <p:sp>
        <p:nvSpPr>
          <p:cNvPr id="28" name="Text Box 20" descr="90%"/>
          <p:cNvSpPr txBox="1">
            <a:spLocks noChangeArrowheads="1"/>
          </p:cNvSpPr>
          <p:nvPr/>
        </p:nvSpPr>
        <p:spPr bwMode="auto">
          <a:xfrm>
            <a:off x="2698252" y="3979561"/>
            <a:ext cx="2258492" cy="341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64008" tIns="32004" rIns="64008" bIns="32004">
            <a:spAutoFit/>
          </a:bodyPr>
          <a:lstStyle/>
          <a:p>
            <a:pPr algn="ctr"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Arial" pitchFamily="-107" charset="0"/>
                <a:ea typeface="Arial" pitchFamily="-107" charset="0"/>
                <a:cs typeface="Arial" pitchFamily="-107" charset="0"/>
              </a:rPr>
              <a:t>Hybrid Main Memory</a:t>
            </a: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 flipV="1">
            <a:off x="1982640" y="4076506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0" name="Text Box 24" descr="90%"/>
          <p:cNvSpPr txBox="1">
            <a:spLocks noChangeArrowheads="1"/>
          </p:cNvSpPr>
          <p:nvPr/>
        </p:nvSpPr>
        <p:spPr bwMode="auto">
          <a:xfrm>
            <a:off x="5608432" y="4746245"/>
            <a:ext cx="2925968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008" tIns="32004" rIns="64008" bIns="32004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800" dirty="0">
                <a:solidFill>
                  <a:srgbClr val="000000"/>
                </a:solidFill>
              </a:rPr>
              <a:t>Persistent Memory/Storage</a:t>
            </a:r>
          </a:p>
        </p:txBody>
      </p:sp>
      <p:pic>
        <p:nvPicPr>
          <p:cNvPr id="31" name="Content Placeholder 6" descr="barcelona-die-photo-color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505200"/>
            <a:ext cx="1312168" cy="127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 descr="dimm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679825" y="3450054"/>
            <a:ext cx="2304256" cy="549297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81266" y="3620023"/>
            <a:ext cx="1554690" cy="1003885"/>
          </a:xfrm>
          <a:prstGeom prst="rect">
            <a:avLst/>
          </a:prstGeom>
        </p:spPr>
      </p:pic>
      <p:sp>
        <p:nvSpPr>
          <p:cNvPr id="36" name="Line 15"/>
          <p:cNvSpPr>
            <a:spLocks noChangeShapeType="1"/>
          </p:cNvSpPr>
          <p:nvPr/>
        </p:nvSpPr>
        <p:spPr bwMode="auto">
          <a:xfrm flipV="1">
            <a:off x="4984081" y="4092641"/>
            <a:ext cx="697185" cy="62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 flipV="1">
            <a:off x="2331231" y="4495799"/>
            <a:ext cx="640569" cy="1221699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38" name="Line 15"/>
          <p:cNvSpPr>
            <a:spLocks noChangeShapeType="1"/>
          </p:cNvSpPr>
          <p:nvPr/>
        </p:nvSpPr>
        <p:spPr bwMode="auto">
          <a:xfrm flipV="1">
            <a:off x="3962400" y="4898556"/>
            <a:ext cx="0" cy="44030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64008" tIns="32004" rIns="64008" bIns="32004" anchor="ctr"/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latin typeface="Arial" pitchFamily="-107" charset="0"/>
              <a:ea typeface="Arial" pitchFamily="-107" charset="0"/>
              <a:cs typeface="Arial" pitchFamily="-107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44008" y="5229200"/>
            <a:ext cx="453201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solidFill>
                  <a:srgbClr val="FF0000"/>
                </a:solidFill>
              </a:rPr>
              <a:t>Broad research </a:t>
            </a:r>
          </a:p>
          <a:p>
            <a:pPr algn="ctr"/>
            <a:r>
              <a:rPr lang="en-US" sz="2200" b="1" dirty="0">
                <a:solidFill>
                  <a:srgbClr val="FF0000"/>
                </a:solidFill>
              </a:rPr>
              <a:t>spanning apps, systems, logic</a:t>
            </a:r>
          </a:p>
          <a:p>
            <a:pPr algn="ctr"/>
            <a:r>
              <a:rPr lang="en-US" sz="2200" b="1" dirty="0">
                <a:solidFill>
                  <a:srgbClr val="FF0000"/>
                </a:solidFill>
              </a:rPr>
              <a:t>with architecture at the center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dirty="0"/>
              <a:t>Current Research Focus Areas</a:t>
            </a:r>
          </a:p>
        </p:txBody>
      </p:sp>
      <p:sp>
        <p:nvSpPr>
          <p:cNvPr id="23" name="Marcador de número de diapositiva 9">
            <a:extLst>
              <a:ext uri="{FF2B5EF4-FFF2-40B4-BE49-F238E27FC236}">
                <a16:creationId xmlns:a16="http://schemas.microsoft.com/office/drawing/2014/main" id="{B2B5A53C-3739-FD4E-B2F4-976EC404ED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81800" y="6324600"/>
            <a:ext cx="2133600" cy="457200"/>
          </a:xfrm>
        </p:spPr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14</a:t>
            </a:fld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11627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059A2-F42E-7B4D-B1B1-FD3A480E1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Requirements and Expectations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254CE2-268A-3446-94B0-41B21024EE93}"/>
              </a:ext>
            </a:extLst>
          </p:cNvPr>
          <p:cNvSpPr/>
          <p:nvPr/>
        </p:nvSpPr>
        <p:spPr bwMode="auto">
          <a:xfrm>
            <a:off x="0" y="6172200"/>
            <a:ext cx="8910638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50514-FFA1-6B43-85BF-6DAABBB70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2277"/>
            <a:ext cx="8915400" cy="5193723"/>
          </a:xfrm>
        </p:spPr>
        <p:txBody>
          <a:bodyPr/>
          <a:lstStyle/>
          <a:p>
            <a:pPr marL="0" indent="0">
              <a:spcBef>
                <a:spcPts val="200"/>
              </a:spcBef>
              <a:buNone/>
            </a:pPr>
            <a:endParaRPr lang="en-US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Study the learning materials</a:t>
            </a:r>
          </a:p>
          <a:p>
            <a:pPr>
              <a:spcBef>
                <a:spcPts val="200"/>
              </a:spcBef>
            </a:pP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Each student will carry out a hands-on project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Build, implement, code, and design with close engagement from the supervisors</a:t>
            </a:r>
            <a:endParaRPr lang="en-US" sz="1400" dirty="0"/>
          </a:p>
          <a:p>
            <a:pPr lvl="1">
              <a:spcBef>
                <a:spcPts val="200"/>
              </a:spcBef>
            </a:pPr>
            <a:endParaRPr lang="en-US" sz="1400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Participation 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Ask questions, contribute thoughts/ideas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Read relevant papers</a:t>
            </a:r>
          </a:p>
          <a:p>
            <a:pPr lvl="1">
              <a:spcBef>
                <a:spcPts val="200"/>
              </a:spcBef>
            </a:pPr>
            <a:endParaRPr lang="en-US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Presentation &amp; GitHub repository </a:t>
            </a:r>
          </a:p>
          <a:p>
            <a:pPr lvl="1">
              <a:spcBef>
                <a:spcPts val="200"/>
              </a:spcBef>
            </a:pPr>
            <a:endParaRPr lang="en-US" sz="800" dirty="0"/>
          </a:p>
          <a:p>
            <a:pPr marL="0" indent="0">
              <a:spcBef>
                <a:spcPts val="200"/>
              </a:spcBef>
              <a:buNone/>
            </a:pPr>
            <a:endParaRPr lang="en-US" sz="1400" dirty="0"/>
          </a:p>
          <a:p>
            <a:pPr marL="0" indent="0">
              <a:spcBef>
                <a:spcPts val="200"/>
              </a:spcBef>
              <a:buNone/>
            </a:pPr>
            <a:r>
              <a:rPr lang="en-US" dirty="0">
                <a:solidFill>
                  <a:srgbClr val="0432FF"/>
                </a:solidFill>
              </a:rPr>
              <a:t>We will help the projects with good progress to get published in good venues!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593A90-A0FE-FE45-99E6-1A7DD2AC9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01682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62556-A147-C040-8510-AA5C69B6F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Responsibilities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5CC57-8E1F-9D4C-B962-F97B8887C2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Several Lectures: </a:t>
            </a:r>
          </a:p>
          <a:p>
            <a:pPr lvl="1"/>
            <a:r>
              <a:rPr lang="en-US" dirty="0"/>
              <a:t>Monday 12:30-1:30 PM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Working on your project for ~4-5 hours per week</a:t>
            </a:r>
          </a:p>
          <a:p>
            <a:endParaRPr lang="en-US" dirty="0"/>
          </a:p>
          <a:p>
            <a:r>
              <a:rPr lang="en-US" dirty="0"/>
              <a:t>Meeting your mentors weekly is required to be able to track progress efficiently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54D25A-5C11-6143-B887-C58FB4DBC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3868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7" name="Title 1">
            <a:extLst>
              <a:ext uri="{FF2B5EF4-FFF2-40B4-BE49-F238E27FC236}">
                <a16:creationId xmlns:a16="http://schemas.microsoft.com/office/drawing/2014/main" id="{860416FA-746E-1A48-9739-2BDEB484DF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Course Website</a:t>
            </a:r>
          </a:p>
        </p:txBody>
      </p:sp>
      <p:sp>
        <p:nvSpPr>
          <p:cNvPr id="413698" name="Content Placeholder 2">
            <a:extLst>
              <a:ext uri="{FF2B5EF4-FFF2-40B4-BE49-F238E27FC236}">
                <a16:creationId xmlns:a16="http://schemas.microsoft.com/office/drawing/2014/main" id="{9ADFB59A-2B23-3145-B878-0E4579E5BC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dirty="0">
                <a:hlinkClick r:id="rId2"/>
              </a:rPr>
              <a:t>https://safari.ethz.ch/projects_and_seminars/fall2022/doku.php?id=hw_sw_codesign</a:t>
            </a:r>
            <a:endParaRPr lang="en-US" dirty="0"/>
          </a:p>
          <a:p>
            <a:pPr marL="0" indent="0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Useful information for the course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Check your email and Moodle frequently for announcements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We will also have Moodle for Q&amp;A, announcements, ..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13699" name="Slide Number Placeholder 3">
            <a:extLst>
              <a:ext uri="{FF2B5EF4-FFF2-40B4-BE49-F238E27FC236}">
                <a16:creationId xmlns:a16="http://schemas.microsoft.com/office/drawing/2014/main" id="{CC612AE1-2F43-DE49-BCF6-3B685DD85D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289BBC-22D5-144F-A3F4-4049C2AFE7A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77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C6D47-8108-664D-8D0B-88D3F6C800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We will give you a chance to select a project</a:t>
            </a:r>
          </a:p>
          <a:p>
            <a:endParaRPr lang="en-US" dirty="0"/>
          </a:p>
          <a:p>
            <a:r>
              <a:rPr lang="en-US" dirty="0"/>
              <a:t>Then, we will have </a:t>
            </a:r>
            <a:r>
              <a:rPr lang="en-US" b="1" dirty="0">
                <a:solidFill>
                  <a:srgbClr val="FF0000"/>
                </a:solidFill>
              </a:rPr>
              <a:t>1-1 meetings </a:t>
            </a:r>
            <a:r>
              <a:rPr lang="en-US" dirty="0"/>
              <a:t>to match your interests, skills, and background with a suitable project</a:t>
            </a:r>
          </a:p>
          <a:p>
            <a:endParaRPr lang="en-US" dirty="0"/>
          </a:p>
          <a:p>
            <a:r>
              <a:rPr lang="en-US" dirty="0"/>
              <a:t>It is important that you </a:t>
            </a:r>
            <a:r>
              <a:rPr lang="en-US" b="1" dirty="0">
                <a:solidFill>
                  <a:srgbClr val="FF0000"/>
                </a:solidFill>
              </a:rPr>
              <a:t>study the learning materials </a:t>
            </a:r>
            <a:r>
              <a:rPr lang="en-US" dirty="0">
                <a:solidFill>
                  <a:srgbClr val="0432FF"/>
                </a:solidFill>
              </a:rPr>
              <a:t>before</a:t>
            </a:r>
            <a:r>
              <a:rPr lang="en-US" dirty="0"/>
              <a:t> our next meeting!</a:t>
            </a:r>
          </a:p>
          <a:p>
            <a:endParaRPr lang="en-US" dirty="0"/>
          </a:p>
          <a:p>
            <a:r>
              <a:rPr lang="en-US" dirty="0"/>
              <a:t>We will </a:t>
            </a:r>
            <a:r>
              <a:rPr lang="en-US" dirty="0">
                <a:solidFill>
                  <a:srgbClr val="0432FF"/>
                </a:solidFill>
              </a:rPr>
              <a:t>assign the projects </a:t>
            </a:r>
            <a:r>
              <a:rPr lang="en-US" b="1" dirty="0">
                <a:solidFill>
                  <a:srgbClr val="FF0000"/>
                </a:solidFill>
              </a:rPr>
              <a:t>next week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71668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544E6-0DB5-2B4C-B953-5C8D8E532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Next 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6EB3E-ADBA-5E4E-B3F6-24DD9C2688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752600"/>
            <a:ext cx="8610600" cy="5193723"/>
          </a:xfrm>
        </p:spPr>
        <p:txBody>
          <a:bodyPr/>
          <a:lstStyle/>
          <a:p>
            <a:r>
              <a:rPr lang="en-CH" sz="2600" dirty="0"/>
              <a:t>Presentation of research papers </a:t>
            </a:r>
          </a:p>
          <a:p>
            <a:pPr marL="0" indent="0">
              <a:buNone/>
            </a:pPr>
            <a:endParaRPr lang="en-CH" sz="2600" dirty="0"/>
          </a:p>
          <a:p>
            <a:r>
              <a:rPr lang="en-CH" sz="2600" dirty="0"/>
              <a:t>Background on computer architecture topics (e.g. Virtual Memory)</a:t>
            </a:r>
          </a:p>
          <a:p>
            <a:pPr marL="0" indent="0">
              <a:buNone/>
            </a:pPr>
            <a:endParaRPr lang="en-CH" sz="2600" dirty="0"/>
          </a:p>
          <a:p>
            <a:r>
              <a:rPr lang="en-CH" sz="2600" dirty="0"/>
              <a:t>Tutorial on microarchitectural simulator </a:t>
            </a:r>
          </a:p>
          <a:p>
            <a:endParaRPr lang="en-CH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D48D94-3D14-BE46-993C-1B1506671B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71004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FAFA8-F928-074B-AE87-00F35D203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372600" cy="1066800"/>
          </a:xfrm>
        </p:spPr>
        <p:txBody>
          <a:bodyPr/>
          <a:lstStyle/>
          <a:p>
            <a:r>
              <a:rPr lang="en-US" dirty="0"/>
              <a:t>P&amp;S: Hardware/Software Co-design (I)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pic>
        <p:nvPicPr>
          <p:cNvPr id="5" name="Picture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CEB22C2C-CBA8-E643-B505-E82092B4A1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61" b="38889"/>
          <a:stretch/>
        </p:blipFill>
        <p:spPr>
          <a:xfrm>
            <a:off x="221313" y="1235612"/>
            <a:ext cx="8701373" cy="469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9263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371600"/>
            <a:ext cx="8458200" cy="1905000"/>
          </a:xfrm>
        </p:spPr>
        <p:txBody>
          <a:bodyPr/>
          <a:lstStyle/>
          <a:p>
            <a:pPr algn="ctr"/>
            <a:r>
              <a:rPr lang="en-US" sz="5500" b="1" dirty="0">
                <a:solidFill>
                  <a:schemeClr val="accent6"/>
                </a:solidFill>
              </a:rPr>
              <a:t>Hardware/Software</a:t>
            </a:r>
            <a:br>
              <a:rPr lang="en-US" sz="5500" b="1" dirty="0">
                <a:solidFill>
                  <a:schemeClr val="accent6"/>
                </a:solidFill>
              </a:rPr>
            </a:br>
            <a:r>
              <a:rPr lang="en-US" sz="5500" b="1" dirty="0">
                <a:solidFill>
                  <a:schemeClr val="accent6"/>
                </a:solidFill>
              </a:rPr>
              <a:t>Co-design </a:t>
            </a:r>
          </a:p>
        </p:txBody>
      </p:sp>
      <p:pic>
        <p:nvPicPr>
          <p:cNvPr id="4" name="Picture 3" descr="safari.png">
            <a:extLst>
              <a:ext uri="{FF2B5EF4-FFF2-40B4-BE49-F238E27FC236}">
                <a16:creationId xmlns:a16="http://schemas.microsoft.com/office/drawing/2014/main" id="{B0DB7268-4284-DE45-BA81-3484041E406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19" y="6224153"/>
            <a:ext cx="1872209" cy="541705"/>
          </a:xfrm>
          <a:prstGeom prst="rect">
            <a:avLst/>
          </a:prstGeom>
        </p:spPr>
      </p:pic>
      <p:pic>
        <p:nvPicPr>
          <p:cNvPr id="5" name="Picture 2" descr="Image result for eth zurich logo">
            <a:extLst>
              <a:ext uri="{FF2B5EF4-FFF2-40B4-BE49-F238E27FC236}">
                <a16:creationId xmlns:a16="http://schemas.microsoft.com/office/drawing/2014/main" id="{CBFA51CA-4272-704B-907A-FD9C2E4AE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6269908"/>
            <a:ext cx="2467949" cy="41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84128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Axiom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9036496" cy="48768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To achieve the highest </a:t>
            </a:r>
            <a:r>
              <a:rPr lang="en-US" dirty="0">
                <a:solidFill>
                  <a:srgbClr val="FF0000"/>
                </a:solidFill>
              </a:rPr>
              <a:t>energy efficiency </a:t>
            </a:r>
            <a:r>
              <a:rPr lang="en-US" dirty="0"/>
              <a:t>and </a:t>
            </a:r>
            <a:r>
              <a:rPr lang="en-US" dirty="0">
                <a:solidFill>
                  <a:srgbClr val="FF0000"/>
                </a:solidFill>
              </a:rPr>
              <a:t>performance</a:t>
            </a:r>
            <a:r>
              <a:rPr lang="en-US" dirty="0"/>
              <a:t>:</a:t>
            </a:r>
          </a:p>
          <a:p>
            <a:pPr marL="0" indent="0" algn="ctr">
              <a:buNone/>
            </a:pPr>
            <a:endParaRPr lang="en-US" sz="1200" dirty="0"/>
          </a:p>
          <a:p>
            <a:pPr marL="0" indent="0" algn="ctr">
              <a:buNone/>
            </a:pPr>
            <a:r>
              <a:rPr lang="en-US" sz="3200" b="1" dirty="0">
                <a:solidFill>
                  <a:srgbClr val="0000FF"/>
                </a:solidFill>
              </a:rPr>
              <a:t>we must take the expanded view</a:t>
            </a:r>
          </a:p>
          <a:p>
            <a:pPr marL="0" indent="0" algn="ctr">
              <a:buNone/>
            </a:pPr>
            <a:r>
              <a:rPr lang="en-US" dirty="0">
                <a:solidFill>
                  <a:srgbClr val="0000FF"/>
                </a:solidFill>
              </a:rPr>
              <a:t>of computer architecture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2259208" y="4842942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Micro-architecture</a:t>
            </a:r>
          </a:p>
        </p:txBody>
      </p:sp>
      <p:sp>
        <p:nvSpPr>
          <p:cNvPr id="6" name="Text Box 18"/>
          <p:cNvSpPr txBox="1">
            <a:spLocks noChangeAspect="1" noChangeArrowheads="1"/>
          </p:cNvSpPr>
          <p:nvPr/>
        </p:nvSpPr>
        <p:spPr bwMode="auto">
          <a:xfrm>
            <a:off x="2259208" y="4471467"/>
            <a:ext cx="2041525" cy="366712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SW/HW Interface</a:t>
            </a:r>
          </a:p>
        </p:txBody>
      </p:sp>
      <p:sp>
        <p:nvSpPr>
          <p:cNvPr id="7" name="Text Box 19"/>
          <p:cNvSpPr txBox="1">
            <a:spLocks noChangeAspect="1" noChangeArrowheads="1"/>
          </p:cNvSpPr>
          <p:nvPr/>
        </p:nvSpPr>
        <p:spPr bwMode="auto">
          <a:xfrm>
            <a:off x="2256033" y="3807148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Program/Language</a:t>
            </a:r>
          </a:p>
        </p:txBody>
      </p:sp>
      <p:sp>
        <p:nvSpPr>
          <p:cNvPr id="8" name="Text Box 20"/>
          <p:cNvSpPr txBox="1">
            <a:spLocks noChangeAspect="1" noChangeArrowheads="1"/>
          </p:cNvSpPr>
          <p:nvPr/>
        </p:nvSpPr>
        <p:spPr bwMode="auto">
          <a:xfrm>
            <a:off x="2256033" y="3435673"/>
            <a:ext cx="2043113" cy="3683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Algorithm</a:t>
            </a:r>
          </a:p>
        </p:txBody>
      </p:sp>
      <p:sp>
        <p:nvSpPr>
          <p:cNvPr id="9" name="Text Box 21"/>
          <p:cNvSpPr txBox="1">
            <a:spLocks noChangeAspect="1" noChangeArrowheads="1"/>
          </p:cNvSpPr>
          <p:nvPr/>
        </p:nvSpPr>
        <p:spPr bwMode="auto">
          <a:xfrm>
            <a:off x="2256033" y="3068960"/>
            <a:ext cx="2043113" cy="36671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Problem</a:t>
            </a:r>
          </a:p>
        </p:txBody>
      </p:sp>
      <p:sp>
        <p:nvSpPr>
          <p:cNvPr id="10" name="Text Box 22"/>
          <p:cNvSpPr txBox="1">
            <a:spLocks noChangeAspect="1" noChangeArrowheads="1"/>
          </p:cNvSpPr>
          <p:nvPr/>
        </p:nvSpPr>
        <p:spPr bwMode="auto">
          <a:xfrm>
            <a:off x="2259208" y="5216004"/>
            <a:ext cx="2039938" cy="37306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pitchFamily="34" charset="0"/>
                <a:ea typeface="+mn-ea"/>
                <a:cs typeface="Arial" charset="0"/>
              </a:rPr>
              <a:t>Logic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Arial" charset="0"/>
            </a:endParaRPr>
          </a:p>
        </p:txBody>
      </p:sp>
      <p:sp>
        <p:nvSpPr>
          <p:cNvPr id="11" name="Text Box 23"/>
          <p:cNvSpPr txBox="1">
            <a:spLocks noChangeAspect="1" noChangeArrowheads="1"/>
          </p:cNvSpPr>
          <p:nvPr/>
        </p:nvSpPr>
        <p:spPr bwMode="auto">
          <a:xfrm>
            <a:off x="2259208" y="5587479"/>
            <a:ext cx="2041525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Devices</a:t>
            </a:r>
          </a:p>
        </p:txBody>
      </p:sp>
      <p:sp>
        <p:nvSpPr>
          <p:cNvPr id="12" name="Text Box 24"/>
          <p:cNvSpPr txBox="1">
            <a:spLocks noChangeAspect="1" noChangeArrowheads="1"/>
          </p:cNvSpPr>
          <p:nvPr/>
        </p:nvSpPr>
        <p:spPr bwMode="auto">
          <a:xfrm>
            <a:off x="2259208" y="4149080"/>
            <a:ext cx="2041525" cy="327322"/>
          </a:xfrm>
          <a:prstGeom prst="rect">
            <a:avLst/>
          </a:prstGeom>
          <a:solidFill>
            <a:srgbClr val="35F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System Software</a:t>
            </a:r>
          </a:p>
        </p:txBody>
      </p:sp>
      <p:sp>
        <p:nvSpPr>
          <p:cNvPr id="14" name="Text Box 23"/>
          <p:cNvSpPr txBox="1">
            <a:spLocks noChangeAspect="1" noChangeArrowheads="1"/>
          </p:cNvSpPr>
          <p:nvPr/>
        </p:nvSpPr>
        <p:spPr bwMode="auto">
          <a:xfrm>
            <a:off x="2260796" y="5943079"/>
            <a:ext cx="2043112" cy="3667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ＭＳ Ｐゴシック" charset="0"/>
              </a:rPr>
              <a:t>Electrons</a:t>
            </a:r>
          </a:p>
        </p:txBody>
      </p:sp>
      <p:sp>
        <p:nvSpPr>
          <p:cNvPr id="15" name="Rounded Rectangle 14"/>
          <p:cNvSpPr>
            <a:spLocks noChangeArrowheads="1"/>
          </p:cNvSpPr>
          <p:nvPr/>
        </p:nvSpPr>
        <p:spPr bwMode="auto">
          <a:xfrm rot="5400000">
            <a:off x="2150604" y="3546140"/>
            <a:ext cx="2232248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47252" y="4077072"/>
            <a:ext cx="4661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Co-design across the hierarchy: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Algorithms to devices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71163" y="5157192"/>
            <a:ext cx="44933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Specialize as much as possible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within the design goals</a:t>
            </a:r>
          </a:p>
        </p:txBody>
      </p:sp>
    </p:spTree>
    <p:extLst>
      <p:ext uri="{BB962C8B-B14F-4D97-AF65-F5344CB8AC3E}">
        <p14:creationId xmlns:p14="http://schemas.microsoft.com/office/powerpoint/2010/main" val="11670043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B8EC0-6D69-BC4B-A135-6383C6B25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52400"/>
            <a:ext cx="8610600" cy="1066800"/>
          </a:xfrm>
        </p:spPr>
        <p:txBody>
          <a:bodyPr/>
          <a:lstStyle/>
          <a:p>
            <a:r>
              <a:rPr lang="en-CH" dirty="0"/>
              <a:t>Hardware/Software Co-design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5D814D-EC0D-F54B-B8F4-C676FD9D95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79F3BB2-5400-4E41-BDC2-55180ADDB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8" y="609600"/>
            <a:ext cx="8610600" cy="586105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Design application-specific standalone accelerators </a:t>
            </a:r>
          </a:p>
          <a:p>
            <a:pPr marL="0" indent="0">
              <a:buNone/>
            </a:pPr>
            <a:r>
              <a:rPr lang="en-US" sz="2200" dirty="0">
                <a:solidFill>
                  <a:srgbClr val="00B050"/>
                </a:solidFill>
              </a:rPr>
              <a:t>    + High performance/energy benefits</a:t>
            </a:r>
            <a:endParaRPr lang="en-US" sz="2200" b="1" dirty="0">
              <a:solidFill>
                <a:srgbClr val="00B050"/>
              </a:solidFill>
            </a:endParaRPr>
          </a:p>
          <a:p>
            <a:pPr marL="344487" lvl="1" indent="0">
              <a:buNone/>
            </a:pPr>
            <a:r>
              <a:rPr lang="en-US" dirty="0">
                <a:solidFill>
                  <a:srgbClr val="FF0000"/>
                </a:solidFill>
              </a:rPr>
              <a:t> - Low Flexibility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Extend general-purpose processors with application- or task-specific hardware components</a:t>
            </a:r>
          </a:p>
          <a:p>
            <a:pPr marL="344487" lvl="1" indent="0">
              <a:buNone/>
            </a:pPr>
            <a:r>
              <a:rPr lang="en-US" dirty="0">
                <a:solidFill>
                  <a:srgbClr val="00B050"/>
                </a:solidFill>
              </a:rPr>
              <a:t>+ High performance/energy benefits</a:t>
            </a:r>
          </a:p>
          <a:p>
            <a:pPr marL="344487" lvl="1" indent="0">
              <a:buNone/>
            </a:pPr>
            <a:r>
              <a:rPr lang="en-US" dirty="0">
                <a:solidFill>
                  <a:srgbClr val="FF0000"/>
                </a:solidFill>
              </a:rPr>
              <a:t>- Abrupt changes in the processor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dirty="0"/>
              <a:t>Revisiting the existing hardware/software interfaces to enhance performance, security, portability</a:t>
            </a:r>
          </a:p>
          <a:p>
            <a:pPr marL="0" indent="0">
              <a:buNone/>
            </a:pPr>
            <a:r>
              <a:rPr lang="en-US" dirty="0"/>
              <a:t>  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5155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6ABB2-CB0A-9D41-9E17-E40E60CF6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 wrap="square" anchor="t">
            <a:normAutofit/>
          </a:bodyPr>
          <a:lstStyle/>
          <a:p>
            <a:r>
              <a:rPr lang="en-CH" dirty="0"/>
              <a:t>Apple M1 Max Processor</a:t>
            </a:r>
          </a:p>
        </p:txBody>
      </p:sp>
      <p:pic>
        <p:nvPicPr>
          <p:cNvPr id="7174" name="Picture 6" descr="Apple M1 Max Prozessor - Benchmarks und Specs - Notebookcheck.com  Technik/FAQ">
            <a:extLst>
              <a:ext uri="{FF2B5EF4-FFF2-40B4-BE49-F238E27FC236}">
                <a16:creationId xmlns:a16="http://schemas.microsoft.com/office/drawing/2014/main" id="{96728C33-2DF2-134A-8D4B-C42CD1A97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8600" y="1183420"/>
            <a:ext cx="8610600" cy="4821936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7C1365-9A09-F949-9E9B-CD42B815B0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777038" y="6318250"/>
            <a:ext cx="2133600" cy="457200"/>
          </a:xfrm>
        </p:spPr>
        <p:txBody>
          <a:bodyPr wrap="square" anchor="b">
            <a:normAutofit/>
          </a:bodyPr>
          <a:lstStyle/>
          <a:p>
            <a:pPr>
              <a:spcAft>
                <a:spcPts val="600"/>
              </a:spcAft>
              <a:defRPr/>
            </a:pPr>
            <a:fld id="{8DE33320-76E4-0249-8CA9-3902D97168FA}" type="slidenum">
              <a:rPr lang="en-US" altLang="en-US" smtClean="0"/>
              <a:pPr>
                <a:spcAft>
                  <a:spcPts val="600"/>
                </a:spcAft>
                <a:defRPr/>
              </a:pPr>
              <a:t>23</a:t>
            </a:fld>
            <a:endParaRPr lang="en-US" alt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87393FD-3CED-A848-A3D7-80FEC031E45C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83253" y="3093053"/>
            <a:ext cx="1281494" cy="22860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7945AD26-6C9B-1245-B7A4-151308FDEFA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49853" y="1201689"/>
            <a:ext cx="1281494" cy="1371600"/>
          </a:xfrm>
          <a:prstGeom prst="roundRect">
            <a:avLst>
              <a:gd name="adj" fmla="val 16667"/>
            </a:avLst>
          </a:prstGeom>
          <a:noFill/>
          <a:ln w="444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97613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E9F38-30B4-7746-AF4E-4E5F1C8AC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14326-2558-9A48-A1D3-9C64D6BEB2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546AFA-DE99-4742-94F8-CF21D3CCCA2A}"/>
              </a:ext>
            </a:extLst>
          </p:cNvPr>
          <p:cNvSpPr/>
          <p:nvPr/>
        </p:nvSpPr>
        <p:spPr>
          <a:xfrm>
            <a:off x="263236" y="871919"/>
            <a:ext cx="6989618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Tesla Dojo Chip &amp; System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9B3F99-A5D2-B94A-875E-E94E821029DD}"/>
              </a:ext>
            </a:extLst>
          </p:cNvPr>
          <p:cNvSpPr/>
          <p:nvPr/>
        </p:nvSpPr>
        <p:spPr>
          <a:xfrm>
            <a:off x="228600" y="6476314"/>
            <a:ext cx="6301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2"/>
              </a:rPr>
              <a:t>https://www.youtube.com/watch?v=j0z4FweCy4M&amp;t=6340s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0EE7E8-8FFA-5745-80FF-54086B489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5422" y="293377"/>
            <a:ext cx="750041" cy="10838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4E3FBF-EAA8-0E4B-BE1C-4B3D5DDC52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71600"/>
            <a:ext cx="9144000" cy="512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21664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E9F38-30B4-7746-AF4E-4E5F1C8AC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14326-2558-9A48-A1D3-9C64D6BEB2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546AFA-DE99-4742-94F8-CF21D3CCCA2A}"/>
              </a:ext>
            </a:extLst>
          </p:cNvPr>
          <p:cNvSpPr/>
          <p:nvPr/>
        </p:nvSpPr>
        <p:spPr>
          <a:xfrm>
            <a:off x="263236" y="871919"/>
            <a:ext cx="6989618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Tesla Dojo Chip &amp; System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9B3F99-A5D2-B94A-875E-E94E821029DD}"/>
              </a:ext>
            </a:extLst>
          </p:cNvPr>
          <p:cNvSpPr/>
          <p:nvPr/>
        </p:nvSpPr>
        <p:spPr>
          <a:xfrm>
            <a:off x="228600" y="6476314"/>
            <a:ext cx="6301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srgbClr val="1155CC"/>
                </a:solidFill>
                <a:hlinkClick r:id="rId2"/>
              </a:rPr>
              <a:t>https://www.youtube.com/watch?v=j0z4FweCy4M&amp;t=6340s</a:t>
            </a:r>
            <a:r>
              <a:rPr lang="en-US" dirty="0">
                <a:solidFill>
                  <a:srgbClr val="1155CC"/>
                </a:solidFill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0EE7E8-8FFA-5745-80FF-54086B489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5422" y="293377"/>
            <a:ext cx="750041" cy="10838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B23AE9-7AF2-C248-B543-27844953D3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" y="1775202"/>
            <a:ext cx="8153400" cy="457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1162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E9F38-30B4-7746-AF4E-4E5F1C8AC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>
                <a:latin typeface="Garamond" charset="0"/>
              </a:rPr>
              <a:t>Different Platforms, Different Goals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F14326-2558-9A48-A1D3-9C64D6BEB2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546AFA-DE99-4742-94F8-CF21D3CCCA2A}"/>
              </a:ext>
            </a:extLst>
          </p:cNvPr>
          <p:cNvSpPr/>
          <p:nvPr/>
        </p:nvSpPr>
        <p:spPr>
          <a:xfrm>
            <a:off x="263236" y="871919"/>
            <a:ext cx="6989618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Tesla Dojo Chip &amp; System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C9B3F99-A5D2-B94A-875E-E94E821029DD}"/>
              </a:ext>
            </a:extLst>
          </p:cNvPr>
          <p:cNvSpPr/>
          <p:nvPr/>
        </p:nvSpPr>
        <p:spPr>
          <a:xfrm>
            <a:off x="228600" y="6476314"/>
            <a:ext cx="6301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srgbClr val="1155CC"/>
                </a:solidFill>
                <a:hlinkClick r:id="rId2"/>
              </a:rPr>
              <a:t>https://www.youtube.com/watch?v=j0z4FweCy4M&amp;t=6340s</a:t>
            </a:r>
            <a:r>
              <a:rPr lang="en-US" dirty="0">
                <a:solidFill>
                  <a:srgbClr val="1155CC"/>
                </a:solidFill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0EE7E8-8FFA-5745-80FF-54086B489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5422" y="293377"/>
            <a:ext cx="750041" cy="10838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B6485C-3E5E-914D-A839-2A0BE8255E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52" y="1767548"/>
            <a:ext cx="8493048" cy="432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2991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0724D9-BF4B-C84C-BCD5-7809879BF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095928" cy="1066800"/>
          </a:xfrm>
        </p:spPr>
        <p:txBody>
          <a:bodyPr/>
          <a:lstStyle/>
          <a:p>
            <a:r>
              <a:rPr lang="en-US" sz="3900" dirty="0"/>
              <a:t>SAFARI Live Seminar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56061-CFC4-E042-9823-D90AFA8BA4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193723"/>
          </a:xfrm>
        </p:spPr>
        <p:txBody>
          <a:bodyPr/>
          <a:lstStyle/>
          <a:p>
            <a:pPr marL="0" indent="0" algn="ctr">
              <a:buNone/>
            </a:pPr>
            <a:r>
              <a:rPr lang="en-US" b="1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https://www.youtube.com/watch?v=x2-qB0J7KHw</a:t>
            </a:r>
            <a:r>
              <a:rPr lang="en-US" b="1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F7651E-CB74-5546-88F0-4BFB0FAD26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FB91F-8620-9C4D-8A32-1AD02BFD54B1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990D4B-40A5-0B44-9392-55009CBFE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484504"/>
            <a:ext cx="7632848" cy="52568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4D94256-A0C1-4943-81BE-9D6C2B5360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2439" y="1600200"/>
            <a:ext cx="1448199" cy="163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81390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7BD4C-42D6-944C-AB93-1F2E7C88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Cerebras’s</a:t>
            </a:r>
            <a:r>
              <a:rPr lang="en-US" dirty="0"/>
              <a:t> Wafer Scale Engine (2019)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4BE51-ACF8-CE44-AA89-9ADF4B621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E0D01-23CA-4248-B1F9-623D1F5F6D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86A470-8AEA-6545-A8E5-31C906F90F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r="13333"/>
          <a:stretch/>
        </p:blipFill>
        <p:spPr>
          <a:xfrm>
            <a:off x="1143000" y="1170709"/>
            <a:ext cx="3962400" cy="39547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278018D-EB18-9A46-B233-A318B649D4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88333" t="82151"/>
          <a:stretch/>
        </p:blipFill>
        <p:spPr>
          <a:xfrm>
            <a:off x="6324600" y="4323311"/>
            <a:ext cx="533400" cy="7058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D62E1C-752D-EC42-93F7-CE6899ADF6F0}"/>
              </a:ext>
            </a:extLst>
          </p:cNvPr>
          <p:cNvSpPr txBox="1"/>
          <p:nvPr/>
        </p:nvSpPr>
        <p:spPr>
          <a:xfrm>
            <a:off x="1828800" y="5196704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Cerebras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WSE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1.2 Trillion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46,225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41D3ED-D597-EE40-A81A-14BD50D95420}"/>
              </a:ext>
            </a:extLst>
          </p:cNvPr>
          <p:cNvSpPr txBox="1"/>
          <p:nvPr/>
        </p:nvSpPr>
        <p:spPr>
          <a:xfrm>
            <a:off x="5334000" y="5183079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Largest GPU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21.1 Billion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815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573CC6-2246-7C4D-A251-8A3F0E6EDB4F}"/>
              </a:ext>
            </a:extLst>
          </p:cNvPr>
          <p:cNvSpPr/>
          <p:nvPr/>
        </p:nvSpPr>
        <p:spPr>
          <a:xfrm>
            <a:off x="5410200" y="1378155"/>
            <a:ext cx="4572000" cy="22344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The largest ML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   accelerator chip (2019)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400,000 cores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1E9328-67B6-D84E-8CAF-16C2D14F4F24}"/>
              </a:ext>
            </a:extLst>
          </p:cNvPr>
          <p:cNvSpPr/>
          <p:nvPr/>
        </p:nvSpPr>
        <p:spPr>
          <a:xfrm>
            <a:off x="6058869" y="6049005"/>
            <a:ext cx="11801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NVIDIA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 TITAN V 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C9DCE1-9387-224F-B474-2091B2AD1D02}"/>
              </a:ext>
            </a:extLst>
          </p:cNvPr>
          <p:cNvSpPr txBox="1"/>
          <p:nvPr/>
        </p:nvSpPr>
        <p:spPr>
          <a:xfrm>
            <a:off x="76200" y="6428601"/>
            <a:ext cx="69841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https://www.anandtech.com/show/14758/hot-chips-31-live-blogs-cerebras-wafer-scale-deep-learning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628116-A674-6B47-B5A5-66C8134061BF}"/>
              </a:ext>
            </a:extLst>
          </p:cNvPr>
          <p:cNvSpPr/>
          <p:nvPr/>
        </p:nvSpPr>
        <p:spPr>
          <a:xfrm>
            <a:off x="76200" y="6581001"/>
            <a:ext cx="89106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https://www.cerebras.net/cerebras-wafer-scale-engine-why-we-need-big-chips-for-deep-learning/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7444572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7BD4C-42D6-944C-AB93-1F2E7C88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Cerebras’s</a:t>
            </a:r>
            <a:r>
              <a:rPr lang="en-US" dirty="0"/>
              <a:t> Wafer Scale Engine-2 (2021)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4BE51-ACF8-CE44-AA89-9ADF4B621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4E0D01-23CA-4248-B1F9-623D1F5F6D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1AB0E41-6335-3B40-AB06-F5B4D651A9D6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-128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78018D-EB18-9A46-B233-A318B649D4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88333" t="82151"/>
          <a:stretch/>
        </p:blipFill>
        <p:spPr>
          <a:xfrm>
            <a:off x="6324600" y="4323311"/>
            <a:ext cx="533400" cy="7058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9D62E1C-752D-EC42-93F7-CE6899ADF6F0}"/>
              </a:ext>
            </a:extLst>
          </p:cNvPr>
          <p:cNvSpPr txBox="1"/>
          <p:nvPr/>
        </p:nvSpPr>
        <p:spPr>
          <a:xfrm>
            <a:off x="1828800" y="5196704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Cerebras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WSE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-2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2.6 Trillion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46,225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41D3ED-D597-EE40-A81A-14BD50D95420}"/>
              </a:ext>
            </a:extLst>
          </p:cNvPr>
          <p:cNvSpPr txBox="1"/>
          <p:nvPr/>
        </p:nvSpPr>
        <p:spPr>
          <a:xfrm>
            <a:off x="5334000" y="5183079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Largest GPU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54.2 Billion transistors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826 mm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573CC6-2246-7C4D-A251-8A3F0E6EDB4F}"/>
              </a:ext>
            </a:extLst>
          </p:cNvPr>
          <p:cNvSpPr/>
          <p:nvPr/>
        </p:nvSpPr>
        <p:spPr>
          <a:xfrm>
            <a:off x="5410200" y="1378155"/>
            <a:ext cx="4572000" cy="22344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The largest ML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   accelerator chip (2021)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850,000 cores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C9900"/>
              </a:buClr>
              <a:buSzPct val="65000"/>
              <a:buFont typeface="Wingdings" pitchFamily="2" charset="2"/>
              <a:buChar char="n"/>
              <a:tabLst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11E9328-67B6-D84E-8CAF-16C2D14F4F24}"/>
              </a:ext>
            </a:extLst>
          </p:cNvPr>
          <p:cNvSpPr/>
          <p:nvPr/>
        </p:nvSpPr>
        <p:spPr>
          <a:xfrm>
            <a:off x="6058869" y="6049005"/>
            <a:ext cx="156805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NVIDIA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 Ampere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GA100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 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1026" name="Picture 2" descr="https://cerebras.net/wp-content/uploads/2021/03/img-chip-section-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69" y="1083392"/>
            <a:ext cx="4035425" cy="403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9C9DCE1-9387-224F-B474-2091B2AD1D02}"/>
              </a:ext>
            </a:extLst>
          </p:cNvPr>
          <p:cNvSpPr txBox="1"/>
          <p:nvPr/>
        </p:nvSpPr>
        <p:spPr>
          <a:xfrm>
            <a:off x="80963" y="6428601"/>
            <a:ext cx="69841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https://www.anandtech.com/show/14758/hot-chips-31-live-blogs-cerebras-wafer-scale-deep-learning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7628116-A674-6B47-B5A5-66C8134061BF}"/>
              </a:ext>
            </a:extLst>
          </p:cNvPr>
          <p:cNvSpPr/>
          <p:nvPr/>
        </p:nvSpPr>
        <p:spPr>
          <a:xfrm>
            <a:off x="80963" y="6581001"/>
            <a:ext cx="89106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https://www.cerebras.net/cerebras-wafer-scale-engine-why-we-need-big-chips-for-deep-learning/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019080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F87BCA-B82E-D64D-BC3F-78D324C735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CDB237-6425-7841-9DA2-936FB42565AD}"/>
              </a:ext>
            </a:extLst>
          </p:cNvPr>
          <p:cNvSpPr/>
          <p:nvPr/>
        </p:nvSpPr>
        <p:spPr>
          <a:xfrm>
            <a:off x="1145357" y="2999283"/>
            <a:ext cx="68532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4800" dirty="0">
                <a:solidFill>
                  <a:srgbClr val="0432FF"/>
                </a:solidFill>
              </a:rPr>
              <a:t>The Role of This Course</a:t>
            </a:r>
            <a:endParaRPr lang="en-US" sz="4800" dirty="0">
              <a:solidFill>
                <a:srgbClr val="0432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24831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FBFEF-32D9-454E-B55B-F36464241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Google TensorFlow + TPU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D93669-003B-D34B-A080-F32A353D8B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  <p:pic>
        <p:nvPicPr>
          <p:cNvPr id="8196" name="Picture 4" descr="Systemarchitektur | Cloud TPU | Google Cloud">
            <a:extLst>
              <a:ext uri="{FF2B5EF4-FFF2-40B4-BE49-F238E27FC236}">
                <a16:creationId xmlns:a16="http://schemas.microsoft.com/office/drawing/2014/main" id="{33DB2EE6-75D6-C64B-AE20-F3CAD1925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933756"/>
            <a:ext cx="4159091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30876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>
            <a:extLst>
              <a:ext uri="{FF2B5EF4-FFF2-40B4-BE49-F238E27FC236}">
                <a16:creationId xmlns:a16="http://schemas.microsoft.com/office/drawing/2014/main" id="{CBF6F0D8-83CA-264F-8D66-FEC860915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Google TPU Generation I (~2016)</a:t>
            </a:r>
          </a:p>
        </p:txBody>
      </p:sp>
      <p:sp>
        <p:nvSpPr>
          <p:cNvPr id="87043" name="Slide Number Placeholder 3">
            <a:extLst>
              <a:ext uri="{FF2B5EF4-FFF2-40B4-BE49-F238E27FC236}">
                <a16:creationId xmlns:a16="http://schemas.microsoft.com/office/drawing/2014/main" id="{64334E1C-B545-CC49-8CF0-961C03E583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BC47D24-021C-EC41-99D4-45DC935A4713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7044" name="Picture 4">
            <a:extLst>
              <a:ext uri="{FF2B5EF4-FFF2-40B4-BE49-F238E27FC236}">
                <a16:creationId xmlns:a16="http://schemas.microsoft.com/office/drawing/2014/main" id="{DAE7EBA6-B27B-2B41-99A2-01F67E537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0800"/>
            <a:ext cx="91440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TextBox 5">
            <a:extLst>
              <a:ext uri="{FF2B5EF4-FFF2-40B4-BE49-F238E27FC236}">
                <a16:creationId xmlns:a16="http://schemas.microsoft.com/office/drawing/2014/main" id="{D58C8DB3-596B-3E41-8803-F43CC5920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805488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et al., “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805361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Google TPU Generation II (2017)</a:t>
            </a: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491199-E330-F944-B0A7-174683ACFD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25717"/>
            <a:ext cx="5600953" cy="29034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832" y="4966156"/>
            <a:ext cx="45095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https://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www.nextplatform.com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/2017/05/17/first-depth-look-googles-new-second-generation-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tpu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/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0" y="1438870"/>
            <a:ext cx="19886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 TPU chips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1 chip in TPU1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0" y="2296120"/>
            <a:ext cx="27622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High Bandwidth Memory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DDR3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96000" y="3153370"/>
            <a:ext cx="2710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Floating point operations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FP16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96000" y="4010620"/>
            <a:ext cx="2283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45 TFLOPS per chip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23 TOPS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8362" y="4867870"/>
            <a:ext cx="23775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Designed for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training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and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inference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only inference</a:t>
            </a:r>
          </a:p>
        </p:txBody>
      </p:sp>
    </p:spTree>
    <p:extLst>
      <p:ext uri="{BB962C8B-B14F-4D97-AF65-F5344CB8AC3E}">
        <p14:creationId xmlns:p14="http://schemas.microsoft.com/office/powerpoint/2010/main" val="3094478417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1066800"/>
          </a:xfrm>
        </p:spPr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Google TPU Generation III (2019)</a:t>
            </a: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491199-E330-F944-B0A7-174683ACFD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6549769"/>
            <a:ext cx="26516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https://cloud.google.com/tpu/docs/system-architecture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4FC0E2-9BD3-EC4C-8A7C-01CECA4AEA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99" y="899518"/>
            <a:ext cx="8324429" cy="47061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8770AE6-4855-5C4F-851F-F9C8729DD9BF}"/>
              </a:ext>
            </a:extLst>
          </p:cNvPr>
          <p:cNvSpPr txBox="1"/>
          <p:nvPr/>
        </p:nvSpPr>
        <p:spPr>
          <a:xfrm>
            <a:off x="381000" y="5754469"/>
            <a:ext cx="25401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32GB HBM per chip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16GB HBM in TPU2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A1D4F5-9732-864C-9D02-5D24F3C90438}"/>
              </a:ext>
            </a:extLst>
          </p:cNvPr>
          <p:cNvSpPr txBox="1"/>
          <p:nvPr/>
        </p:nvSpPr>
        <p:spPr>
          <a:xfrm>
            <a:off x="3352800" y="5754468"/>
            <a:ext cx="27837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4 Matrix Units per chip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2 Matrix Units in TPU2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B86DB9-840D-0F4D-89D7-A122942658B2}"/>
              </a:ext>
            </a:extLst>
          </p:cNvPr>
          <p:cNvSpPr txBox="1"/>
          <p:nvPr/>
        </p:nvSpPr>
        <p:spPr>
          <a:xfrm>
            <a:off x="6477000" y="5754467"/>
            <a:ext cx="25872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90 TFLOPS per chip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45 TFLOPS in TPU2</a:t>
            </a:r>
          </a:p>
        </p:txBody>
      </p:sp>
    </p:spTree>
    <p:extLst>
      <p:ext uri="{BB962C8B-B14F-4D97-AF65-F5344CB8AC3E}">
        <p14:creationId xmlns:p14="http://schemas.microsoft.com/office/powerpoint/2010/main" val="67516549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>
                <a:ea typeface="ＭＳ Ｐゴシック" panose="020B0600070205080204" pitchFamily="34" charset="-128"/>
              </a:rPr>
              <a:t>Google TPU Generation IV (2019)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DD7B3E-F146-D549-8F86-317FE8F8EAF3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1026" name="Picture 2" descr="Google CEO Sundar Pichai presenting about the company’s latest AI chip the TPU V4 (Tensor Processing Unit version 4)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05" b="42968"/>
          <a:stretch/>
        </p:blipFill>
        <p:spPr bwMode="auto">
          <a:xfrm>
            <a:off x="990600" y="1121459"/>
            <a:ext cx="6419686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4B86DB9-840D-0F4D-89D7-A122942658B2}"/>
              </a:ext>
            </a:extLst>
          </p:cNvPr>
          <p:cNvSpPr txBox="1"/>
          <p:nvPr/>
        </p:nvSpPr>
        <p:spPr>
          <a:xfrm>
            <a:off x="5730661" y="4521991"/>
            <a:ext cx="3232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250 TFLOPS per chip in 2021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vs 90 TFLOPS in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TPU3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B86DB9-840D-0F4D-89D7-A122942658B2}"/>
              </a:ext>
            </a:extLst>
          </p:cNvPr>
          <p:cNvSpPr txBox="1"/>
          <p:nvPr/>
        </p:nvSpPr>
        <p:spPr>
          <a:xfrm>
            <a:off x="5715000" y="5802868"/>
            <a:ext cx="2582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ExaFLOPS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per board</a:t>
            </a:r>
          </a:p>
        </p:txBody>
      </p:sp>
      <p:sp>
        <p:nvSpPr>
          <p:cNvPr id="5" name="Down Arrow 4"/>
          <p:cNvSpPr/>
          <p:nvPr/>
        </p:nvSpPr>
        <p:spPr bwMode="auto">
          <a:xfrm>
            <a:off x="6712335" y="5226156"/>
            <a:ext cx="381000" cy="565044"/>
          </a:xfrm>
          <a:prstGeom prst="downArrow">
            <a:avLst/>
          </a:prstGeom>
          <a:solidFill>
            <a:srgbClr val="C0C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8770AE6-4855-5C4F-851F-F9C8729DD9BF}"/>
              </a:ext>
            </a:extLst>
          </p:cNvPr>
          <p:cNvSpPr txBox="1"/>
          <p:nvPr/>
        </p:nvSpPr>
        <p:spPr>
          <a:xfrm>
            <a:off x="990600" y="4694490"/>
            <a:ext cx="428194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New ML applications (vs.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TPU3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):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Computer vision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Natural Language Processing (NLP)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Recommender system</a:t>
            </a: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Reinforcement learning that plays Go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4594" y="6182710"/>
            <a:ext cx="906779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sng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https://spectrum.ieee.org/tech-talk/computing/hardware/heres-how-googles-tpu-v4-ai-chip-stacked-up-in-training-tests</a:t>
            </a:r>
          </a:p>
        </p:txBody>
      </p:sp>
    </p:spTree>
    <p:extLst>
      <p:ext uri="{BB962C8B-B14F-4D97-AF65-F5344CB8AC3E}">
        <p14:creationId xmlns:p14="http://schemas.microsoft.com/office/powerpoint/2010/main" val="1905855662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itle 1">
            <a:extLst>
              <a:ext uri="{FF2B5EF4-FFF2-40B4-BE49-F238E27FC236}">
                <a16:creationId xmlns:a16="http://schemas.microsoft.com/office/drawing/2014/main" id="{5168F5DC-307D-D74B-8763-CAAA03547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775700" cy="1066800"/>
          </a:xfrm>
        </p:spPr>
        <p:txBody>
          <a:bodyPr/>
          <a:lstStyle/>
          <a:p>
            <a:r>
              <a:rPr lang="en-US" altLang="en-US" sz="3800" dirty="0">
                <a:ea typeface="ＭＳ Ｐゴシック" panose="020B0600070205080204" pitchFamily="34" charset="-128"/>
              </a:rPr>
              <a:t>An Example Modern Systolic Array: TPU (II)</a:t>
            </a:r>
          </a:p>
        </p:txBody>
      </p:sp>
      <p:sp>
        <p:nvSpPr>
          <p:cNvPr id="88066" name="Slide Number Placeholder 3">
            <a:extLst>
              <a:ext uri="{FF2B5EF4-FFF2-40B4-BE49-F238E27FC236}">
                <a16:creationId xmlns:a16="http://schemas.microsoft.com/office/drawing/2014/main" id="{E028C3CB-5025-EB4E-8118-2C4E59D19B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599F66-A283-D146-BD00-F6CFE108E8A8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8067" name="Picture 4">
            <a:extLst>
              <a:ext uri="{FF2B5EF4-FFF2-40B4-BE49-F238E27FC236}">
                <a16:creationId xmlns:a16="http://schemas.microsoft.com/office/drawing/2014/main" id="{57D3FEF3-3D27-9847-85C7-3A713D89E9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8" name="TextBox 5">
            <a:extLst>
              <a:ext uri="{FF2B5EF4-FFF2-40B4-BE49-F238E27FC236}">
                <a16:creationId xmlns:a16="http://schemas.microsoft.com/office/drawing/2014/main" id="{9C3ABED2-934B-6740-8BEC-F44404299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062663"/>
            <a:ext cx="84439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Jouppi et al., “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In-Datacenter Performance Analysis of a Tensor Processing Unit</a:t>
            </a:r>
            <a:r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”</a:t>
            </a:r>
            <a:r>
              <a:rPr kumimoji="0" lang="en-US" altLang="ja-JP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, ISCA 2017.</a:t>
            </a:r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88069" name="Picture 7">
            <a:extLst>
              <a:ext uri="{FF2B5EF4-FFF2-40B4-BE49-F238E27FC236}">
                <a16:creationId xmlns:a16="http://schemas.microsoft.com/office/drawing/2014/main" id="{407D4CDB-8641-914F-A615-DC6125BB15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889250"/>
            <a:ext cx="40513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933182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>
            <a:extLst>
              <a:ext uri="{FF2B5EF4-FFF2-40B4-BE49-F238E27FC236}">
                <a16:creationId xmlns:a16="http://schemas.microsoft.com/office/drawing/2014/main" id="{30F84E0D-19EE-E94B-8414-FF27E1BA9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52400"/>
            <a:ext cx="9144000" cy="1066800"/>
          </a:xfrm>
        </p:spPr>
        <p:txBody>
          <a:bodyPr/>
          <a:lstStyle/>
          <a:p>
            <a:r>
              <a:rPr lang="en-US" altLang="en-US" sz="3800" dirty="0">
                <a:solidFill>
                  <a:srgbClr val="006633"/>
                </a:solidFill>
                <a:ea typeface="ＭＳ Ｐゴシック" panose="020B0600070205080204" pitchFamily="34" charset="-128"/>
              </a:rPr>
              <a:t>An Example Modern Systolic Array: TPU (III)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89090" name="Slide Number Placeholder 3">
            <a:extLst>
              <a:ext uri="{FF2B5EF4-FFF2-40B4-BE49-F238E27FC236}">
                <a16:creationId xmlns:a16="http://schemas.microsoft.com/office/drawing/2014/main" id="{96BE1C86-0920-E141-88F6-F224C65A7C8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491199-E330-F944-B0A7-174683ACFD44}" type="slidenum">
              <a:rPr kumimoji="0" lang="en-US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pic>
        <p:nvPicPr>
          <p:cNvPr id="89091" name="Picture 4">
            <a:extLst>
              <a:ext uri="{FF2B5EF4-FFF2-40B4-BE49-F238E27FC236}">
                <a16:creationId xmlns:a16="http://schemas.microsoft.com/office/drawing/2014/main" id="{E795BB9E-5CE1-BB4E-990A-006605D498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811213"/>
            <a:ext cx="5791200" cy="604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8494420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486D3-9DDB-DC4F-BC36-CB235B4D6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Architecture Design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4D0A1-8E4A-CD45-AC08-5180E3D45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4488"/>
            <a:ext cx="8735888" cy="4876800"/>
          </a:xfrm>
        </p:spPr>
        <p:txBody>
          <a:bodyPr/>
          <a:lstStyle/>
          <a:p>
            <a:r>
              <a:rPr lang="en-US" dirty="0"/>
              <a:t>Human-driven</a:t>
            </a:r>
          </a:p>
          <a:p>
            <a:pPr lvl="1"/>
            <a:r>
              <a:rPr lang="en-US" dirty="0"/>
              <a:t>Humans design the policies (how to do things)</a:t>
            </a:r>
          </a:p>
          <a:p>
            <a:endParaRPr lang="en-US" dirty="0"/>
          </a:p>
          <a:p>
            <a:r>
              <a:rPr lang="en-US" dirty="0"/>
              <a:t>Many (too) simple, short-sighted policies all over the system</a:t>
            </a:r>
          </a:p>
          <a:p>
            <a:endParaRPr lang="en-US" dirty="0"/>
          </a:p>
          <a:p>
            <a:r>
              <a:rPr lang="en-US" dirty="0"/>
              <a:t>No automatic data-driven policy learning</a:t>
            </a:r>
          </a:p>
          <a:p>
            <a:endParaRPr lang="en-US" dirty="0"/>
          </a:p>
          <a:p>
            <a:r>
              <a:rPr lang="en-US" dirty="0"/>
              <a:t>(Almost) no learning: cannot take lessons from past actions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A18461-00AA-B94E-853A-6110CA7301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49E080-B8BF-1C49-985A-4F830501FC50}"/>
              </a:ext>
            </a:extLst>
          </p:cNvPr>
          <p:cNvSpPr txBox="1"/>
          <p:nvPr/>
        </p:nvSpPr>
        <p:spPr>
          <a:xfrm>
            <a:off x="300108" y="5118283"/>
            <a:ext cx="846577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Can we design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fundamentally intelligent architectures?</a:t>
            </a:r>
          </a:p>
        </p:txBody>
      </p:sp>
    </p:spTree>
    <p:extLst>
      <p:ext uri="{BB962C8B-B14F-4D97-AF65-F5344CB8AC3E}">
        <p14:creationId xmlns:p14="http://schemas.microsoft.com/office/powerpoint/2010/main" val="34638449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486D3-9DDB-DC4F-BC36-CB235B4D6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Intelligent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14D0A1-8E4A-CD45-AC08-5180E3D45F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44488"/>
            <a:ext cx="8915400" cy="4876800"/>
          </a:xfrm>
        </p:spPr>
        <p:txBody>
          <a:bodyPr/>
          <a:lstStyle/>
          <a:p>
            <a:r>
              <a:rPr lang="en-US" dirty="0"/>
              <a:t>Data-driven</a:t>
            </a:r>
          </a:p>
          <a:p>
            <a:pPr lvl="1"/>
            <a:r>
              <a:rPr lang="en-US" dirty="0"/>
              <a:t>Machine learns the “best” policies (how to do things)</a:t>
            </a:r>
          </a:p>
          <a:p>
            <a:endParaRPr lang="en-US" dirty="0"/>
          </a:p>
          <a:p>
            <a:r>
              <a:rPr lang="en-US" dirty="0"/>
              <a:t>Sophisticated, workload-driven, changing, far-sighted policies</a:t>
            </a:r>
          </a:p>
          <a:p>
            <a:endParaRPr lang="en-US" dirty="0"/>
          </a:p>
          <a:p>
            <a:r>
              <a:rPr lang="en-US" dirty="0"/>
              <a:t>Automatic data-driven policy learning</a:t>
            </a:r>
          </a:p>
          <a:p>
            <a:endParaRPr lang="en-US" dirty="0"/>
          </a:p>
          <a:p>
            <a:r>
              <a:rPr lang="en-US" dirty="0"/>
              <a:t>All controllers are intelligent data-driven agents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A18461-00AA-B94E-853A-6110CA7301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49E080-B8BF-1C49-985A-4F830501FC50}"/>
              </a:ext>
            </a:extLst>
          </p:cNvPr>
          <p:cNvSpPr txBox="1"/>
          <p:nvPr/>
        </p:nvSpPr>
        <p:spPr>
          <a:xfrm>
            <a:off x="2630076" y="5436513"/>
            <a:ext cx="3805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432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How do we start?</a:t>
            </a:r>
          </a:p>
        </p:txBody>
      </p:sp>
    </p:spTree>
    <p:extLst>
      <p:ext uri="{BB962C8B-B14F-4D97-AF65-F5344CB8AC3E}">
        <p14:creationId xmlns:p14="http://schemas.microsoft.com/office/powerpoint/2010/main" val="146421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1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800" dirty="0">
                <a:latin typeface="Garamond" charset="0"/>
              </a:rPr>
              <a:t>Self-Optimizing DRAM Controllers</a:t>
            </a:r>
          </a:p>
        </p:txBody>
      </p:sp>
      <p:sp>
        <p:nvSpPr>
          <p:cNvPr id="215042" name="Content Placeholder 2"/>
          <p:cNvSpPr>
            <a:spLocks noGrp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sz="1800" dirty="0" err="1">
                <a:latin typeface="Tahoma" charset="0"/>
              </a:rPr>
              <a:t>Engin</a:t>
            </a:r>
            <a:r>
              <a:rPr lang="en-US" sz="1800" dirty="0">
                <a:latin typeface="Tahoma" charset="0"/>
              </a:rPr>
              <a:t> </a:t>
            </a:r>
            <a:r>
              <a:rPr lang="en-US" sz="1800" dirty="0" err="1">
                <a:latin typeface="Tahoma" charset="0"/>
              </a:rPr>
              <a:t>Ipek</a:t>
            </a:r>
            <a:r>
              <a:rPr lang="en-US" sz="1800" dirty="0">
                <a:latin typeface="Tahoma" charset="0"/>
              </a:rPr>
              <a:t>, Onur Mutlu, José F. </a:t>
            </a:r>
            <a:r>
              <a:rPr lang="en-US" sz="1800" dirty="0" err="1">
                <a:latin typeface="Tahoma" charset="0"/>
              </a:rPr>
              <a:t>Martínez</a:t>
            </a:r>
            <a:r>
              <a:rPr lang="en-US" sz="1800" dirty="0">
                <a:latin typeface="Tahoma" charset="0"/>
              </a:rPr>
              <a:t>, and Rich </a:t>
            </a:r>
            <a:r>
              <a:rPr lang="en-US" sz="1800" dirty="0" err="1">
                <a:latin typeface="Tahoma" charset="0"/>
              </a:rPr>
              <a:t>Caruana</a:t>
            </a:r>
            <a:r>
              <a:rPr lang="en-US" sz="1800" dirty="0">
                <a:latin typeface="Tahoma" charset="0"/>
              </a:rPr>
              <a:t>, </a:t>
            </a:r>
            <a:br>
              <a:rPr lang="en-US" sz="1800" dirty="0">
                <a:latin typeface="Tahoma" charset="0"/>
              </a:rPr>
            </a:br>
            <a:r>
              <a:rPr lang="en-US" sz="1800" b="1" dirty="0">
                <a:latin typeface="Tahoma" charset="0"/>
                <a:hlinkClick r:id="rId2"/>
              </a:rPr>
              <a:t>"Self Optimizing Memory Controllers: A Reinforcement Learning Approach"</a:t>
            </a:r>
            <a:br>
              <a:rPr lang="en-US" sz="1800" dirty="0">
                <a:latin typeface="Tahoma" charset="0"/>
              </a:rPr>
            </a:br>
            <a:r>
              <a:rPr lang="en-US" sz="1800" i="1" dirty="0">
                <a:latin typeface="Tahoma" charset="0"/>
              </a:rPr>
              <a:t>Proceedings of the </a:t>
            </a:r>
            <a:r>
              <a:rPr lang="en-US" sz="1800" i="1" dirty="0">
                <a:latin typeface="Tahoma" charset="0"/>
                <a:hlinkClick r:id="rId3"/>
              </a:rPr>
              <a:t>35th International Symposium on Computer Architecture</a:t>
            </a:r>
            <a:r>
              <a:rPr lang="en-US" sz="1800" i="1" dirty="0">
                <a:latin typeface="Tahoma" charset="0"/>
              </a:rPr>
              <a:t> (</a:t>
            </a:r>
            <a:r>
              <a:rPr lang="en-US" sz="1800" b="1" i="1" dirty="0">
                <a:latin typeface="Tahoma" charset="0"/>
              </a:rPr>
              <a:t>ISCA</a:t>
            </a:r>
            <a:r>
              <a:rPr lang="en-US" sz="1800" i="1" dirty="0">
                <a:latin typeface="Tahoma" charset="0"/>
              </a:rPr>
              <a:t>)</a:t>
            </a:r>
            <a:r>
              <a:rPr lang="en-US" sz="1800" dirty="0">
                <a:latin typeface="Tahoma" charset="0"/>
              </a:rPr>
              <a:t>, pages 39-50, Beijing, China, June 2008.</a:t>
            </a:r>
          </a:p>
          <a:p>
            <a:endParaRPr lang="en-US" sz="1800" dirty="0">
              <a:latin typeface="Tahoma" charset="0"/>
            </a:endParaRPr>
          </a:p>
          <a:p>
            <a:endParaRPr lang="en-US" dirty="0">
              <a:latin typeface="Tahoma" charset="0"/>
            </a:endParaRPr>
          </a:p>
        </p:txBody>
      </p:sp>
      <p:sp>
        <p:nvSpPr>
          <p:cNvPr id="21504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B46712-CDE9-5243-80CB-07DD7A074F23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71507"/>
            <a:ext cx="9144000" cy="179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54355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FAFA8-F928-074B-AE87-00F35D203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1017"/>
            <a:ext cx="9525000" cy="914400"/>
          </a:xfrm>
        </p:spPr>
        <p:txBody>
          <a:bodyPr anchor="ctr"/>
          <a:lstStyle/>
          <a:p>
            <a:r>
              <a:rPr lang="en-US" sz="3800" dirty="0"/>
              <a:t>P&amp;S Hardware/Software Co-design: Contents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D5082-2F46-7C48-8952-78EC2112D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2" y="1004029"/>
            <a:ext cx="8610600" cy="5562599"/>
          </a:xfrm>
        </p:spPr>
        <p:txBody>
          <a:bodyPr/>
          <a:lstStyle/>
          <a:p>
            <a:r>
              <a:rPr lang="en-US" dirty="0"/>
              <a:t>We will introduce the </a:t>
            </a:r>
            <a:r>
              <a:rPr lang="en-US" dirty="0">
                <a:solidFill>
                  <a:srgbClr val="FF0000"/>
                </a:solidFill>
              </a:rPr>
              <a:t>need for hardware/software co-design</a:t>
            </a:r>
            <a:r>
              <a:rPr lang="en-US" dirty="0"/>
              <a:t> in current computing systems, in order to achieve high performance and energy efficiency</a:t>
            </a:r>
          </a:p>
          <a:p>
            <a:endParaRPr lang="en-US" dirty="0"/>
          </a:p>
          <a:p>
            <a:r>
              <a:rPr lang="en-US" dirty="0"/>
              <a:t>You will get familiar with the current as well as futuristic </a:t>
            </a:r>
            <a:r>
              <a:rPr lang="en-US" dirty="0">
                <a:solidFill>
                  <a:srgbClr val="0432FF"/>
                </a:solidFill>
              </a:rPr>
              <a:t>hardware/software co-operative techniques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You will learn how to </a:t>
            </a:r>
            <a:r>
              <a:rPr lang="en-US" dirty="0">
                <a:solidFill>
                  <a:srgbClr val="00B050"/>
                </a:solidFill>
              </a:rPr>
              <a:t>modify software to match the underlying hardware </a:t>
            </a:r>
            <a:r>
              <a:rPr lang="en-US" dirty="0"/>
              <a:t>and </a:t>
            </a:r>
            <a:r>
              <a:rPr lang="en-US" dirty="0">
                <a:solidFill>
                  <a:srgbClr val="7030A0"/>
                </a:solidFill>
              </a:rPr>
              <a:t>vice-versa </a:t>
            </a:r>
          </a:p>
          <a:p>
            <a:endParaRPr lang="en-US" dirty="0"/>
          </a:p>
          <a:p>
            <a:r>
              <a:rPr lang="en-US" dirty="0"/>
              <a:t>You will </a:t>
            </a:r>
            <a:r>
              <a:rPr lang="en-US" dirty="0">
                <a:solidFill>
                  <a:srgbClr val="7030A0"/>
                </a:solidFill>
              </a:rPr>
              <a:t>work hands-on</a:t>
            </a:r>
            <a:r>
              <a:rPr lang="en-US" dirty="0"/>
              <a:t>: analyzing workloads, creating new hardware/software interfaces, proposing new software and architectural solutions, etc.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68989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63202-800E-8F49-A253-35395816B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H" dirty="0"/>
              <a:t>Pythia: RL-Based Prefetching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EA6DF-9608-5F44-9909-9AC03385F8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Rahul </a:t>
            </a:r>
            <a:r>
              <a:rPr lang="en-US" sz="1800" dirty="0" err="1"/>
              <a:t>Bera</a:t>
            </a:r>
            <a:r>
              <a:rPr lang="en-US" sz="1800" dirty="0"/>
              <a:t>, Konstantinos </a:t>
            </a:r>
            <a:r>
              <a:rPr lang="en-US" sz="1800" dirty="0" err="1"/>
              <a:t>Kanellopoulos</a:t>
            </a:r>
            <a:r>
              <a:rPr lang="en-US" sz="1800" dirty="0"/>
              <a:t>, Anant Nori, Taha </a:t>
            </a:r>
            <a:r>
              <a:rPr lang="en-US" sz="1800" dirty="0" err="1"/>
              <a:t>Shahroodi</a:t>
            </a:r>
            <a:r>
              <a:rPr lang="en-US" sz="1800" dirty="0"/>
              <a:t>, Sreenivas </a:t>
            </a:r>
            <a:r>
              <a:rPr lang="en-US" sz="1800" dirty="0" err="1"/>
              <a:t>Subramoney</a:t>
            </a:r>
            <a:r>
              <a:rPr lang="en-US" sz="1800" dirty="0"/>
              <a:t>, and </a:t>
            </a:r>
            <a:r>
              <a:rPr lang="en-US" sz="1800" u="sng" dirty="0" err="1"/>
              <a:t>Onur</a:t>
            </a:r>
            <a:r>
              <a:rPr lang="en-US" sz="1800" u="sng" dirty="0"/>
              <a:t> </a:t>
            </a:r>
            <a:r>
              <a:rPr lang="en-US" sz="1800" u="sng" dirty="0" err="1"/>
              <a:t>Mutlu</a:t>
            </a:r>
            <a:r>
              <a:rPr lang="en-US" sz="1800" dirty="0"/>
              <a:t>,</a:t>
            </a:r>
            <a:br>
              <a:rPr lang="en-US" sz="1800" dirty="0"/>
            </a:br>
            <a:r>
              <a:rPr lang="en-US" sz="1800" b="1" dirty="0">
                <a:hlinkClick r:id="rId2"/>
              </a:rPr>
              <a:t>"Pythia: A Customizable Hardware Prefetching Framework Using Online Reinforcement Learning"</a:t>
            </a:r>
            <a:br>
              <a:rPr lang="en-US" sz="1800" dirty="0"/>
            </a:b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54th International Symposium on Microarchitecture</a:t>
            </a:r>
            <a:r>
              <a:rPr lang="en-US" sz="1800" i="1" dirty="0"/>
              <a:t> (</a:t>
            </a:r>
            <a:r>
              <a:rPr lang="en-US" sz="1800" b="1" i="1" dirty="0"/>
              <a:t>MICRO</a:t>
            </a:r>
            <a:r>
              <a:rPr lang="en-US" sz="1800" i="1" dirty="0"/>
              <a:t>)</a:t>
            </a:r>
            <a:r>
              <a:rPr lang="en-US" sz="1800" dirty="0"/>
              <a:t>, Virtual, October 2021.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4"/>
              </a:rPr>
              <a:t>Slides (pptx)</a:t>
            </a:r>
            <a:r>
              <a:rPr lang="en-US" sz="1800" dirty="0"/>
              <a:t> </a:t>
            </a:r>
            <a:r>
              <a:rPr lang="en-US" sz="1800" dirty="0">
                <a:hlinkClick r:id="rId5"/>
              </a:rPr>
              <a:t>(pdf)</a:t>
            </a:r>
            <a:r>
              <a:rPr lang="en-US" sz="1800" dirty="0"/>
              <a:t>] [</a:t>
            </a:r>
            <a:r>
              <a:rPr lang="en-US" sz="1800" dirty="0">
                <a:hlinkClick r:id="rId6"/>
              </a:rPr>
              <a:t>Short Talk Slides (pptx)</a:t>
            </a:r>
            <a:r>
              <a:rPr lang="en-US" sz="1800" dirty="0"/>
              <a:t> </a:t>
            </a:r>
            <a:r>
              <a:rPr lang="en-US" sz="1800" dirty="0">
                <a:hlinkClick r:id="rId7"/>
              </a:rPr>
              <a:t>(pdf)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8"/>
              </a:rPr>
              <a:t>Lightning Talk Slides (pptx)</a:t>
            </a:r>
            <a:r>
              <a:rPr lang="en-US" sz="1800" dirty="0"/>
              <a:t> </a:t>
            </a:r>
            <a:r>
              <a:rPr lang="en-US" sz="1800" dirty="0">
                <a:hlinkClick r:id="rId9"/>
              </a:rPr>
              <a:t>(pdf)</a:t>
            </a:r>
            <a:r>
              <a:rPr lang="en-US" sz="1800" dirty="0"/>
              <a:t>][</a:t>
            </a:r>
            <a:r>
              <a:rPr lang="en-US" sz="1800" dirty="0">
                <a:hlinkClick r:id="rId10"/>
              </a:rPr>
              <a:t>Talk Video</a:t>
            </a:r>
            <a:r>
              <a:rPr lang="en-US" sz="1800" dirty="0"/>
              <a:t> (20 minutes)]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11"/>
              </a:rPr>
              <a:t>Lightning Talk Video</a:t>
            </a:r>
            <a:r>
              <a:rPr lang="en-US" sz="1800" dirty="0"/>
              <a:t> (1.5 minutes)]</a:t>
            </a:r>
          </a:p>
          <a:p>
            <a:pPr marL="0" indent="0">
              <a:buNone/>
            </a:pPr>
            <a:r>
              <a:rPr lang="en-US" sz="1800" dirty="0"/>
              <a:t>     [</a:t>
            </a:r>
            <a:r>
              <a:rPr lang="en-US" sz="1800" dirty="0">
                <a:hlinkClick r:id="rId12"/>
              </a:rPr>
              <a:t>Pythia Source Code (Officially Artifact Evaluated with All Badges)</a:t>
            </a:r>
            <a:r>
              <a:rPr lang="en-US" sz="1800" dirty="0"/>
              <a:t>]</a:t>
            </a:r>
            <a:endParaRPr lang="en-CH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710B80-169F-3B49-8C79-FD8E101C4A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40</a:t>
            </a:fld>
            <a:endParaRPr lang="en-US" altLang="en-US"/>
          </a:p>
        </p:txBody>
      </p:sp>
      <p:pic>
        <p:nvPicPr>
          <p:cNvPr id="8" name="Picture 7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85BE984E-083C-B146-A66B-176103CDC3E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33" t="30000" r="16667" b="54000"/>
          <a:stretch/>
        </p:blipFill>
        <p:spPr>
          <a:xfrm>
            <a:off x="426026" y="4191000"/>
            <a:ext cx="8291947" cy="1745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85999421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BAAD5-CEFD-2A41-8758-DB9C58528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677400" cy="1066800"/>
          </a:xfrm>
        </p:spPr>
        <p:txBody>
          <a:bodyPr/>
          <a:lstStyle/>
          <a:p>
            <a:r>
              <a:rPr lang="en-US" sz="3700" dirty="0"/>
              <a:t>Hermes: Perceptron-Based Off-chip Prediction</a:t>
            </a:r>
            <a:endParaRPr lang="en-CH" sz="37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CAAEFD-1E9F-724B-94CE-8102E23E15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41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5182AC-1737-7540-80DF-AC5053131010}"/>
              </a:ext>
            </a:extLst>
          </p:cNvPr>
          <p:cNvSpPr txBox="1"/>
          <p:nvPr/>
        </p:nvSpPr>
        <p:spPr>
          <a:xfrm>
            <a:off x="318868" y="1066800"/>
            <a:ext cx="836793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b="0" i="0" strike="noStrike" dirty="0">
                <a:effectLst/>
                <a:latin typeface="Lucida Grande" panose="020B0600040502020204" pitchFamily="34" charset="0"/>
              </a:rPr>
              <a:t>Rahul Bera</a:t>
            </a:r>
            <a:r>
              <a:rPr lang="en-US" b="0" i="0" dirty="0">
                <a:solidFill>
                  <a:srgbClr val="000000"/>
                </a:solidFill>
                <a:effectLst/>
                <a:latin typeface="Lucida Grande" panose="020B0600040502020204" pitchFamily="34" charset="0"/>
              </a:rPr>
              <a:t>, </a:t>
            </a:r>
            <a:r>
              <a:rPr lang="en-US" b="0" i="0" strike="noStrike" dirty="0">
                <a:effectLst/>
                <a:latin typeface="Lucida Grande" panose="020B0600040502020204" pitchFamily="34" charset="0"/>
              </a:rPr>
              <a:t>Konstantinos Kanellopoulos</a:t>
            </a:r>
            <a:r>
              <a:rPr lang="en-US" b="0" i="0" dirty="0">
                <a:solidFill>
                  <a:srgbClr val="000000"/>
                </a:solidFill>
                <a:effectLst/>
                <a:latin typeface="Lucida Grande" panose="020B0600040502020204" pitchFamily="34" charset="0"/>
              </a:rPr>
              <a:t>, </a:t>
            </a:r>
            <a:r>
              <a:rPr lang="en-US" b="0" i="0" strike="noStrike" dirty="0">
                <a:effectLst/>
                <a:latin typeface="Lucida Grande" panose="020B0600040502020204" pitchFamily="34" charset="0"/>
              </a:rPr>
              <a:t>Shankar Balachandran</a:t>
            </a:r>
            <a:r>
              <a:rPr lang="en-US" b="0" i="0" dirty="0">
                <a:solidFill>
                  <a:srgbClr val="000000"/>
                </a:solidFill>
                <a:effectLst/>
                <a:latin typeface="Lucida Grande" panose="020B0600040502020204" pitchFamily="34" charset="0"/>
              </a:rPr>
              <a:t>, </a:t>
            </a:r>
            <a:r>
              <a:rPr lang="en-US" b="0" i="0" strike="noStrike" dirty="0">
                <a:effectLst/>
                <a:latin typeface="Lucida Grande" panose="020B0600040502020204" pitchFamily="34" charset="0"/>
              </a:rPr>
              <a:t>David Novo</a:t>
            </a:r>
            <a:r>
              <a:rPr lang="en-US" b="0" i="0" dirty="0">
                <a:solidFill>
                  <a:srgbClr val="000000"/>
                </a:solidFill>
                <a:effectLst/>
                <a:latin typeface="Lucida Grande" panose="020B0600040502020204" pitchFamily="34" charset="0"/>
              </a:rPr>
              <a:t>, </a:t>
            </a:r>
            <a:r>
              <a:rPr lang="en-US" b="0" i="0" strike="noStrike" dirty="0">
                <a:effectLst/>
                <a:latin typeface="Lucida Grande" panose="020B0600040502020204" pitchFamily="34" charset="0"/>
              </a:rPr>
              <a:t>Ataberk Olgun</a:t>
            </a:r>
            <a:r>
              <a:rPr lang="en-US" b="0" i="0" dirty="0">
                <a:solidFill>
                  <a:srgbClr val="000000"/>
                </a:solidFill>
                <a:effectLst/>
                <a:latin typeface="Lucida Grande" panose="020B0600040502020204" pitchFamily="34" charset="0"/>
              </a:rPr>
              <a:t>, </a:t>
            </a:r>
            <a:r>
              <a:rPr lang="en-US" b="0" i="0" strike="noStrike" dirty="0">
                <a:effectLst/>
                <a:latin typeface="Lucida Grande" panose="020B0600040502020204" pitchFamily="34" charset="0"/>
              </a:rPr>
              <a:t>Mohammad Sadrosadati</a:t>
            </a:r>
            <a:r>
              <a:rPr lang="en-US" b="0" i="0" dirty="0">
                <a:solidFill>
                  <a:srgbClr val="000000"/>
                </a:solidFill>
                <a:effectLst/>
                <a:latin typeface="Lucida Grande" panose="020B0600040502020204" pitchFamily="34" charset="0"/>
              </a:rPr>
              <a:t>, </a:t>
            </a:r>
            <a:r>
              <a:rPr lang="en-US" b="0" i="0" strike="noStrike" dirty="0">
                <a:effectLst/>
                <a:latin typeface="Lucida Grande" panose="020B0600040502020204" pitchFamily="34" charset="0"/>
              </a:rPr>
              <a:t>Onur Mutlu</a:t>
            </a:r>
            <a:br>
              <a:rPr lang="en-US" sz="1800" dirty="0">
                <a:latin typeface="+mn-lt"/>
              </a:rPr>
            </a:br>
            <a:r>
              <a:rPr lang="en-US" b="1" dirty="0">
                <a:solidFill>
                  <a:srgbClr val="0432FF"/>
                </a:solidFill>
                <a:latin typeface="+mn-lt"/>
              </a:rPr>
              <a:t>“</a:t>
            </a:r>
            <a:r>
              <a:rPr lang="en-US" b="1" i="0" dirty="0">
                <a:solidFill>
                  <a:srgbClr val="0432FF"/>
                </a:solidFill>
                <a:effectLst/>
                <a:latin typeface="+mn-lt"/>
              </a:rPr>
              <a:t>Hermes: Accelerating Long-Latency Load Requests via Perceptron-Based Off-Chip Load Prediction”</a:t>
            </a:r>
            <a:br>
              <a:rPr lang="en-US" sz="1800" dirty="0">
                <a:latin typeface="+mn-lt"/>
              </a:rPr>
            </a:br>
            <a:r>
              <a:rPr lang="en-US" sz="1800" i="1" dirty="0">
                <a:latin typeface="+mn-lt"/>
              </a:rPr>
              <a:t>Proceedings of the </a:t>
            </a:r>
            <a:r>
              <a:rPr lang="en-US" sz="1800" i="1" dirty="0">
                <a:latin typeface="+mn-lt"/>
                <a:hlinkClick r:id="rId2"/>
              </a:rPr>
              <a:t>55th International Symposium on Microarchitecture</a:t>
            </a:r>
            <a:r>
              <a:rPr lang="en-US" sz="1800" i="1" dirty="0">
                <a:latin typeface="+mn-lt"/>
              </a:rPr>
              <a:t> (</a:t>
            </a:r>
            <a:r>
              <a:rPr lang="en-US" sz="1800" b="1" i="1" dirty="0">
                <a:latin typeface="+mn-lt"/>
              </a:rPr>
              <a:t>MICRO</a:t>
            </a:r>
            <a:r>
              <a:rPr lang="en-US" sz="1800" i="1" dirty="0">
                <a:latin typeface="+mn-lt"/>
              </a:rPr>
              <a:t>)</a:t>
            </a:r>
            <a:r>
              <a:rPr lang="en-US" sz="1800" dirty="0">
                <a:latin typeface="+mn-lt"/>
              </a:rPr>
              <a:t>, Chicago USA, October 2022.</a:t>
            </a:r>
            <a:br>
              <a:rPr lang="en-US" sz="1800" dirty="0">
                <a:latin typeface="+mn-lt"/>
              </a:rPr>
            </a:br>
            <a:br>
              <a:rPr lang="en-US" dirty="0"/>
            </a:br>
            <a:endParaRPr lang="en-CH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EE25836-5C2E-7445-AA0C-54DC5670EF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66"/>
          <a:stretch/>
        </p:blipFill>
        <p:spPr>
          <a:xfrm>
            <a:off x="152400" y="2847731"/>
            <a:ext cx="8534400" cy="2883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59307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9CE99-5A9A-3B4D-B9AE-CED192951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Data-Aware Architectures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99E97-8C3D-FC48-9E08-0D96B2348D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data-aware architecture </a:t>
            </a:r>
            <a:r>
              <a:rPr lang="en-US" dirty="0">
                <a:solidFill>
                  <a:srgbClr val="0000FF"/>
                </a:solidFill>
              </a:rPr>
              <a:t>understands what it can do with and to each piece of data</a:t>
            </a:r>
          </a:p>
          <a:p>
            <a:endParaRPr lang="en-US" dirty="0"/>
          </a:p>
          <a:p>
            <a:r>
              <a:rPr lang="en-US" dirty="0"/>
              <a:t>It makes use of different properties of data to improve performance, efficiency and other metrics</a:t>
            </a:r>
          </a:p>
          <a:p>
            <a:pPr lvl="1"/>
            <a:r>
              <a:rPr lang="en-US" dirty="0"/>
              <a:t>Compressibility</a:t>
            </a:r>
          </a:p>
          <a:p>
            <a:pPr lvl="1"/>
            <a:r>
              <a:rPr lang="en-US" dirty="0"/>
              <a:t>Approximability</a:t>
            </a:r>
          </a:p>
          <a:p>
            <a:pPr lvl="1"/>
            <a:r>
              <a:rPr lang="en-US" dirty="0"/>
              <a:t>Locality</a:t>
            </a:r>
          </a:p>
          <a:p>
            <a:pPr lvl="1"/>
            <a:r>
              <a:rPr lang="en-US" dirty="0"/>
              <a:t>Sparsity</a:t>
            </a:r>
          </a:p>
          <a:p>
            <a:pPr lvl="1"/>
            <a:r>
              <a:rPr lang="en-US" dirty="0"/>
              <a:t>Criticality for Computation X</a:t>
            </a:r>
          </a:p>
          <a:p>
            <a:pPr lvl="1"/>
            <a:r>
              <a:rPr lang="en-US" dirty="0"/>
              <a:t>Access Semantics</a:t>
            </a:r>
          </a:p>
          <a:p>
            <a:pPr lvl="1"/>
            <a:r>
              <a:rPr lang="en-US" dirty="0"/>
              <a:t>…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8C744D-F38D-264E-AC4F-A7A830C2B6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95AFC4-B67F-BC48-882B-8F3B14641016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0007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684E8-46D7-1745-BA18-D06529D28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Problem: Limited Expressiveness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A73B4-6E72-424A-8FAB-A5668B1645C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95AFC4-B67F-BC48-882B-8F3B14641016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A1BD76-0C0A-1B44-A8C0-61EA9A13B3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1114896"/>
            <a:ext cx="9042400" cy="497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54118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4CB68-5CE5-1D4D-AAE5-65AE904DE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Solution: More Expressive Interfaces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108765-1E1B-D049-A72B-B6772BD3CE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95AFC4-B67F-BC48-882B-8F3B14641016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3FB78E-168C-4E4F-B6BE-165746070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" y="1196752"/>
            <a:ext cx="9093200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084629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92FD8-C628-064E-B654-422ABB282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Expressive (Memory) Interfaces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3B564-03E4-1349-929A-2E1148D45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9"/>
            <a:ext cx="8682038" cy="5193723"/>
          </a:xfrm>
        </p:spPr>
        <p:txBody>
          <a:bodyPr/>
          <a:lstStyle/>
          <a:p>
            <a:r>
              <a:rPr lang="en-US" sz="1700" dirty="0"/>
              <a:t>Nandita Vijaykumar, </a:t>
            </a:r>
            <a:r>
              <a:rPr lang="en-US" sz="1700" dirty="0" err="1"/>
              <a:t>Abhilasha</a:t>
            </a:r>
            <a:r>
              <a:rPr lang="en-US" sz="1700" dirty="0"/>
              <a:t> Jain, </a:t>
            </a:r>
            <a:r>
              <a:rPr lang="en-US" sz="1700" dirty="0" err="1"/>
              <a:t>Diptesh</a:t>
            </a:r>
            <a:r>
              <a:rPr lang="en-US" sz="1700" dirty="0"/>
              <a:t> Majumdar, Kevin Hsieh, Gennady Pekhimenko, </a:t>
            </a:r>
            <a:r>
              <a:rPr lang="en-US" sz="1700" dirty="0" err="1"/>
              <a:t>Eiman</a:t>
            </a:r>
            <a:r>
              <a:rPr lang="en-US" sz="1700" dirty="0"/>
              <a:t> Ebrahimi, Nastaran Hajinazar, Phillip B. Gibbons and Onur Mutlu,</a:t>
            </a:r>
            <a:br>
              <a:rPr lang="en-US" sz="1700" dirty="0"/>
            </a:br>
            <a:r>
              <a:rPr lang="en-US" sz="1700" b="1" dirty="0">
                <a:hlinkClick r:id="rId2"/>
              </a:rPr>
              <a:t>"A Case for Richer Cross-layer Abstractions: Bridging the Semantic Gap with Expressive Memory"</a:t>
            </a:r>
            <a:br>
              <a:rPr lang="en-US" sz="1700" dirty="0"/>
            </a:br>
            <a:r>
              <a:rPr lang="en-US" sz="1700" i="1" dirty="0"/>
              <a:t>Proceedings of the </a:t>
            </a:r>
            <a:r>
              <a:rPr lang="en-US" sz="1700" i="1" dirty="0">
                <a:hlinkClick r:id="rId3"/>
              </a:rPr>
              <a:t>45th International Symposium on Computer Architecture</a:t>
            </a:r>
            <a:r>
              <a:rPr lang="en-US" sz="1700" i="1" dirty="0"/>
              <a:t> (</a:t>
            </a:r>
            <a:r>
              <a:rPr lang="en-US" sz="1700" b="1" i="1" dirty="0"/>
              <a:t>ISCA</a:t>
            </a:r>
            <a:r>
              <a:rPr lang="en-US" sz="1700" i="1" dirty="0"/>
              <a:t>)</a:t>
            </a:r>
            <a:r>
              <a:rPr lang="en-US" sz="1700" dirty="0"/>
              <a:t>, Los Angeles, CA, USA, June 2018. </a:t>
            </a:r>
            <a:br>
              <a:rPr lang="en-US" sz="1700" dirty="0"/>
            </a:br>
            <a:r>
              <a:rPr lang="en-US" sz="1700" dirty="0"/>
              <a:t>[</a:t>
            </a:r>
            <a:r>
              <a:rPr lang="en-US" sz="1700" dirty="0">
                <a:hlinkClick r:id="rId4"/>
              </a:rPr>
              <a:t>Slides (pptx)</a:t>
            </a:r>
            <a:r>
              <a:rPr lang="en-US" sz="1700" dirty="0"/>
              <a:t> </a:t>
            </a:r>
            <a:r>
              <a:rPr lang="en-US" sz="1700" dirty="0">
                <a:hlinkClick r:id="rId5"/>
              </a:rPr>
              <a:t>(pdf)</a:t>
            </a:r>
            <a:r>
              <a:rPr lang="en-US" sz="1700" dirty="0"/>
              <a:t>] [</a:t>
            </a:r>
            <a:r>
              <a:rPr lang="en-US" sz="1700" dirty="0">
                <a:hlinkClick r:id="rId6"/>
              </a:rPr>
              <a:t>Lightning Talk Slides (pptx)</a:t>
            </a:r>
            <a:r>
              <a:rPr lang="en-US" sz="1700" dirty="0"/>
              <a:t> </a:t>
            </a:r>
            <a:r>
              <a:rPr lang="en-US" sz="1700" dirty="0">
                <a:hlinkClick r:id="rId7"/>
              </a:rPr>
              <a:t>(pdf)</a:t>
            </a:r>
            <a:r>
              <a:rPr lang="en-US" sz="1700" dirty="0"/>
              <a:t>] </a:t>
            </a:r>
            <a:br>
              <a:rPr lang="en-US" sz="1700" dirty="0"/>
            </a:br>
            <a:r>
              <a:rPr lang="en-US" sz="1700" dirty="0"/>
              <a:t>[</a:t>
            </a:r>
            <a:r>
              <a:rPr lang="en-US" sz="1700" dirty="0">
                <a:hlinkClick r:id="rId8"/>
              </a:rPr>
              <a:t>Lightning Talk Video</a:t>
            </a:r>
            <a:r>
              <a:rPr lang="en-US" sz="1700" dirty="0"/>
              <a:t>] </a:t>
            </a:r>
            <a:br>
              <a:rPr lang="en-US" sz="1700" dirty="0"/>
            </a:br>
            <a:endParaRPr lang="en-US" sz="1700" dirty="0"/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3956AB-73AF-DA47-9B86-0C2E0F90E7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95AFC4-B67F-BC48-882B-8F3B14641016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45A992-0FE5-B446-A1A6-725FE0D3A7C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842" y="4005064"/>
            <a:ext cx="9019662" cy="218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007602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92FD8-C628-064E-B654-422ABB282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Expressive (Memory) Interfaces for GPUs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3B564-03E4-1349-929A-2E1148D45F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9"/>
            <a:ext cx="8682038" cy="5193723"/>
          </a:xfrm>
        </p:spPr>
        <p:txBody>
          <a:bodyPr/>
          <a:lstStyle/>
          <a:p>
            <a:r>
              <a:rPr lang="en-US" sz="1700" dirty="0"/>
              <a:t>Nandita Vijaykumar, </a:t>
            </a:r>
            <a:r>
              <a:rPr lang="en-US" sz="1700" dirty="0" err="1"/>
              <a:t>Eiman</a:t>
            </a:r>
            <a:r>
              <a:rPr lang="en-US" sz="1700" dirty="0"/>
              <a:t> Ebrahimi, Kevin Hsieh, Phillip B. Gibbons and Onur Mutlu,</a:t>
            </a:r>
            <a:br>
              <a:rPr lang="en-US" sz="1700" dirty="0"/>
            </a:br>
            <a:r>
              <a:rPr lang="en-US" sz="1700" b="1" dirty="0">
                <a:hlinkClick r:id="rId2"/>
              </a:rPr>
              <a:t>"The Locality Descriptor: A Holistic Cross-Layer Abstraction to Express Data Locality in GPUs"</a:t>
            </a:r>
            <a:br>
              <a:rPr lang="en-US" sz="1700" dirty="0"/>
            </a:br>
            <a:r>
              <a:rPr lang="en-US" sz="1700" i="1" dirty="0"/>
              <a:t>Proceedings of the </a:t>
            </a:r>
            <a:r>
              <a:rPr lang="en-US" sz="1700" i="1" dirty="0">
                <a:hlinkClick r:id="rId3"/>
              </a:rPr>
              <a:t>45th International Symposium on Computer Architecture</a:t>
            </a:r>
            <a:r>
              <a:rPr lang="en-US" sz="1700" i="1" dirty="0"/>
              <a:t> (</a:t>
            </a:r>
            <a:r>
              <a:rPr lang="en-US" sz="1700" b="1" i="1" dirty="0"/>
              <a:t>ISCA</a:t>
            </a:r>
            <a:r>
              <a:rPr lang="en-US" sz="1700" i="1" dirty="0"/>
              <a:t>)</a:t>
            </a:r>
            <a:r>
              <a:rPr lang="en-US" sz="1700" dirty="0"/>
              <a:t>, Los Angeles, CA, USA, June 2018. </a:t>
            </a:r>
            <a:br>
              <a:rPr lang="en-US" sz="1700" dirty="0"/>
            </a:br>
            <a:r>
              <a:rPr lang="en-US" sz="1700" dirty="0"/>
              <a:t>[</a:t>
            </a:r>
            <a:r>
              <a:rPr lang="en-US" sz="1700" dirty="0">
                <a:hlinkClick r:id="rId4"/>
              </a:rPr>
              <a:t>Slides (pptx)</a:t>
            </a:r>
            <a:r>
              <a:rPr lang="en-US" sz="1700" dirty="0"/>
              <a:t> </a:t>
            </a:r>
            <a:r>
              <a:rPr lang="en-US" sz="1700" dirty="0">
                <a:hlinkClick r:id="rId5"/>
              </a:rPr>
              <a:t>(pdf)</a:t>
            </a:r>
            <a:r>
              <a:rPr lang="en-US" sz="1700" dirty="0"/>
              <a:t>] [</a:t>
            </a:r>
            <a:r>
              <a:rPr lang="en-US" sz="1700" dirty="0">
                <a:hlinkClick r:id="rId6"/>
              </a:rPr>
              <a:t>Lightning Talk Slides (pptx)</a:t>
            </a:r>
            <a:r>
              <a:rPr lang="en-US" sz="1700" dirty="0"/>
              <a:t> </a:t>
            </a:r>
            <a:r>
              <a:rPr lang="en-US" sz="1700" dirty="0">
                <a:hlinkClick r:id="rId7"/>
              </a:rPr>
              <a:t>(pdf)</a:t>
            </a:r>
            <a:r>
              <a:rPr lang="en-US" sz="1700" dirty="0"/>
              <a:t>] </a:t>
            </a:r>
            <a:br>
              <a:rPr lang="en-US" sz="1700" dirty="0"/>
            </a:br>
            <a:r>
              <a:rPr lang="en-US" sz="1700" dirty="0"/>
              <a:t>[</a:t>
            </a:r>
            <a:r>
              <a:rPr lang="en-US" sz="1700" dirty="0">
                <a:hlinkClick r:id="rId8"/>
              </a:rPr>
              <a:t>Lightning Talk Video</a:t>
            </a:r>
            <a:r>
              <a:rPr lang="en-US" sz="1700" dirty="0"/>
              <a:t>] </a:t>
            </a:r>
            <a:br>
              <a:rPr lang="en-US" sz="1700" dirty="0"/>
            </a:br>
            <a:endParaRPr lang="en-US" sz="1700" dirty="0"/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3956AB-73AF-DA47-9B86-0C2E0F90E73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95AFC4-B67F-BC48-882B-8F3B14641016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E19532-BD2E-4D40-9F98-09CE73A3DF5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49144"/>
            <a:ext cx="9144000" cy="1928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092043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C6CF7-8A7A-7F49-93EB-D1EB3265D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Example: EDEN for DNNs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ED0F3-2DF8-844D-8E32-56660BCA7F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Deep Neural Network evaluation is very DRAM-intensive (especially for large networks)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1. Some data and layers in DNNs are very tolerant to errors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1A5712"/>
                </a:solidFill>
              </a:rPr>
              <a:t>2. Reduce DRAM latency and voltage on such data and layers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8C0000"/>
                </a:solidFill>
              </a:rPr>
              <a:t>3. While still achieving a user-specified DNN accuracy target by making training DRAM-error-aware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b="1" dirty="0">
                <a:solidFill>
                  <a:srgbClr val="0000FF"/>
                </a:solidFill>
              </a:rPr>
              <a:t>Data-aware management of DRAM latency and voltage for Deep Neural Network Inference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39E494-28EC-504C-A60C-18172219B2A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95AFC4-B67F-BC48-882B-8F3B14641016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7400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67"/>
          <p:cNvSpPr txBox="1">
            <a:spLocks noGrp="1"/>
          </p:cNvSpPr>
          <p:nvPr>
            <p:ph type="sldNum" idx="12"/>
          </p:nvPr>
        </p:nvSpPr>
        <p:spPr>
          <a:xfrm>
            <a:off x="8595301" y="646439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kern="0">
                <a:solidFill>
                  <a:srgbClr val="595959"/>
                </a:solidFill>
                <a:latin typeface="Arial"/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48</a:t>
            </a:fld>
            <a:endParaRPr kern="0">
              <a:solidFill>
                <a:srgbClr val="595959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627" name="Google Shape;62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06" y="1769834"/>
            <a:ext cx="8380095" cy="2647541"/>
          </a:xfrm>
          <a:prstGeom prst="rect">
            <a:avLst/>
          </a:prstGeom>
          <a:noFill/>
          <a:ln>
            <a:noFill/>
          </a:ln>
        </p:spPr>
      </p:pic>
      <p:sp>
        <p:nvSpPr>
          <p:cNvPr id="628" name="Google Shape;628;p67"/>
          <p:cNvSpPr txBox="1">
            <a:spLocks noGrp="1"/>
          </p:cNvSpPr>
          <p:nvPr>
            <p:ph type="body" idx="1"/>
          </p:nvPr>
        </p:nvSpPr>
        <p:spPr>
          <a:xfrm>
            <a:off x="150283" y="943578"/>
            <a:ext cx="8786379" cy="52495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" b="1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Mapping example of ResNet-50</a:t>
            </a:r>
            <a:r>
              <a:rPr lang="en" b="1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:</a:t>
            </a:r>
            <a:endParaRPr b="1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7" name="Google Shape;109;p19">
            <a:extLst>
              <a:ext uri="{FF2B5EF4-FFF2-40B4-BE49-F238E27FC236}">
                <a16:creationId xmlns:a16="http://schemas.microsoft.com/office/drawing/2014/main" id="{3BCE78A8-5D4F-D64C-81DC-F6E39F0741F1}"/>
              </a:ext>
            </a:extLst>
          </p:cNvPr>
          <p:cNvSpPr/>
          <p:nvPr/>
        </p:nvSpPr>
        <p:spPr>
          <a:xfrm>
            <a:off x="0" y="2"/>
            <a:ext cx="9144000" cy="811549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sz="3200" b="1" dirty="0">
                <a:latin typeface="Cambria" panose="02040503050406030204" pitchFamily="18" charset="0"/>
              </a:rPr>
              <a:t>Example DNN Data Type to DRAM Mapping</a:t>
            </a:r>
          </a:p>
        </p:txBody>
      </p:sp>
      <p:pic>
        <p:nvPicPr>
          <p:cNvPr id="10" name="Google Shape;59;p13">
            <a:extLst>
              <a:ext uri="{FF2B5EF4-FFF2-40B4-BE49-F238E27FC236}">
                <a16:creationId xmlns:a16="http://schemas.microsoft.com/office/drawing/2014/main" id="{49DC5ECD-EFDF-0944-8D3D-42A5E5B8E176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76" y="6634352"/>
            <a:ext cx="677549" cy="13034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571;p61">
            <a:extLst>
              <a:ext uri="{FF2B5EF4-FFF2-40B4-BE49-F238E27FC236}">
                <a16:creationId xmlns:a16="http://schemas.microsoft.com/office/drawing/2014/main" id="{6FA00487-75FE-714D-A841-FD476F91319F}"/>
              </a:ext>
            </a:extLst>
          </p:cNvPr>
          <p:cNvSpPr txBox="1"/>
          <p:nvPr/>
        </p:nvSpPr>
        <p:spPr>
          <a:xfrm>
            <a:off x="215205" y="4252851"/>
            <a:ext cx="8786379" cy="1273012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/>
          <a:p>
            <a:pPr marL="76198" algn="ctr" defTabSz="1219170">
              <a:lnSpc>
                <a:spcPct val="114000"/>
              </a:lnSpc>
              <a:buClr>
                <a:srgbClr val="000000"/>
              </a:buClr>
              <a:buSzPts val="2400"/>
            </a:pPr>
            <a:r>
              <a:rPr lang="en-US" sz="2667" b="1" kern="0" dirty="0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Map more error-tolerant DNN layers </a:t>
            </a:r>
          </a:p>
          <a:p>
            <a:pPr marL="76198" algn="ctr" defTabSz="1219170">
              <a:lnSpc>
                <a:spcPct val="114000"/>
              </a:lnSpc>
              <a:buClr>
                <a:srgbClr val="000000"/>
              </a:buClr>
              <a:buSzPts val="2400"/>
            </a:pPr>
            <a:r>
              <a:rPr lang="en-US" sz="2667" kern="0" dirty="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to DRAM partitions </a:t>
            </a:r>
            <a:r>
              <a:rPr lang="en-US" sz="2667" b="1" kern="0" dirty="0">
                <a:solidFill>
                  <a:srgbClr val="FF0000"/>
                </a:solidFill>
                <a:latin typeface="Cambria"/>
                <a:ea typeface="Cambria"/>
                <a:cs typeface="Cambria"/>
                <a:sym typeface="Cambria"/>
              </a:rPr>
              <a:t>with lower voltage/latency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D7AE04A-9220-494C-B1F0-9D1B2DCF30EB}"/>
              </a:ext>
            </a:extLst>
          </p:cNvPr>
          <p:cNvSpPr/>
          <p:nvPr/>
        </p:nvSpPr>
        <p:spPr>
          <a:xfrm>
            <a:off x="2169194" y="3053176"/>
            <a:ext cx="364613" cy="370325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Arial"/>
                <a:sym typeface="Arial"/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BDBA303-B9BC-9347-A2C5-F3BD52862A08}"/>
              </a:ext>
            </a:extLst>
          </p:cNvPr>
          <p:cNvSpPr/>
          <p:nvPr/>
        </p:nvSpPr>
        <p:spPr>
          <a:xfrm>
            <a:off x="3880995" y="2601491"/>
            <a:ext cx="364613" cy="370325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867" kern="0" dirty="0">
                <a:solidFill>
                  <a:srgbClr val="FFFFFF"/>
                </a:solidFill>
                <a:latin typeface="Arial"/>
                <a:sym typeface="Arial"/>
              </a:rPr>
              <a:t>2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D9A0732-D08D-0347-83AB-9542B8D45F9B}"/>
              </a:ext>
            </a:extLst>
          </p:cNvPr>
          <p:cNvSpPr/>
          <p:nvPr/>
        </p:nvSpPr>
        <p:spPr>
          <a:xfrm>
            <a:off x="5644226" y="2480074"/>
            <a:ext cx="364613" cy="370325"/>
          </a:xfrm>
          <a:prstGeom prst="ellipse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867" kern="0" dirty="0">
                <a:solidFill>
                  <a:srgbClr val="FFFFFF"/>
                </a:solidFill>
                <a:latin typeface="Arial"/>
                <a:sym typeface="Arial"/>
              </a:rPr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713410C-D9C2-AB42-B5EC-6E0D72C30270}"/>
              </a:ext>
            </a:extLst>
          </p:cNvPr>
          <p:cNvSpPr/>
          <p:nvPr/>
        </p:nvSpPr>
        <p:spPr>
          <a:xfrm>
            <a:off x="7371283" y="2280396"/>
            <a:ext cx="364613" cy="370325"/>
          </a:xfrm>
          <a:prstGeom prst="ellipse">
            <a:avLst/>
          </a:prstGeom>
          <a:solidFill>
            <a:srgbClr val="081CF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867" kern="0" dirty="0">
                <a:solidFill>
                  <a:srgbClr val="FFFFFF"/>
                </a:solidFill>
                <a:latin typeface="Arial"/>
                <a:sym typeface="Arial"/>
              </a:rPr>
              <a:t>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870D0F-D82B-6C41-9C97-B5BC74049CF6}"/>
              </a:ext>
            </a:extLst>
          </p:cNvPr>
          <p:cNvSpPr/>
          <p:nvPr/>
        </p:nvSpPr>
        <p:spPr>
          <a:xfrm>
            <a:off x="1758510" y="2701793"/>
            <a:ext cx="1356292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&lt;2% BER</a:t>
            </a:r>
            <a:endParaRPr lang="en-US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474518B-A4B8-CB44-8B10-FDDD86409945}"/>
              </a:ext>
            </a:extLst>
          </p:cNvPr>
          <p:cNvSpPr/>
          <p:nvPr/>
        </p:nvSpPr>
        <p:spPr>
          <a:xfrm>
            <a:off x="3385155" y="2232177"/>
            <a:ext cx="1356292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&lt;5% BER</a:t>
            </a:r>
            <a:endParaRPr lang="en-US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5CB6589-1569-0F48-9749-33E96B6F8FDD}"/>
              </a:ext>
            </a:extLst>
          </p:cNvPr>
          <p:cNvSpPr/>
          <p:nvPr/>
        </p:nvSpPr>
        <p:spPr>
          <a:xfrm>
            <a:off x="5155586" y="2148409"/>
            <a:ext cx="1356292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&lt;6% BER</a:t>
            </a:r>
            <a:endParaRPr lang="en-US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2BB1C28-C771-9843-B1FF-40A448FE0B0A}"/>
              </a:ext>
            </a:extLst>
          </p:cNvPr>
          <p:cNvSpPr/>
          <p:nvPr/>
        </p:nvSpPr>
        <p:spPr>
          <a:xfrm>
            <a:off x="6875443" y="1821903"/>
            <a:ext cx="1356292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&lt;8% BER</a:t>
            </a:r>
            <a:endParaRPr lang="en-US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571;p61">
            <a:extLst>
              <a:ext uri="{FF2B5EF4-FFF2-40B4-BE49-F238E27FC236}">
                <a16:creationId xmlns:a16="http://schemas.microsoft.com/office/drawing/2014/main" id="{2167F442-27C0-7A42-AAB9-583DC0150870}"/>
              </a:ext>
            </a:extLst>
          </p:cNvPr>
          <p:cNvSpPr txBox="1"/>
          <p:nvPr/>
        </p:nvSpPr>
        <p:spPr>
          <a:xfrm>
            <a:off x="215205" y="5636018"/>
            <a:ext cx="8786379" cy="811549"/>
          </a:xfrm>
          <a:prstGeom prst="rect">
            <a:avLst/>
          </a:prstGeom>
          <a:solidFill>
            <a:srgbClr val="D9EAD3"/>
          </a:solidFill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/>
          <a:p>
            <a:pPr marL="76198" algn="ctr" defTabSz="1219170">
              <a:lnSpc>
                <a:spcPct val="114000"/>
              </a:lnSpc>
              <a:buClr>
                <a:srgbClr val="000000"/>
              </a:buClr>
              <a:buSzPts val="2400"/>
            </a:pPr>
            <a:r>
              <a:rPr lang="en-US" sz="2667" b="1" kern="0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4 DRAM partitions </a:t>
            </a:r>
            <a:r>
              <a:rPr lang="en-US" sz="2667" kern="0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with different error rates</a:t>
            </a:r>
          </a:p>
        </p:txBody>
      </p:sp>
    </p:spTree>
    <p:extLst>
      <p:ext uri="{BB962C8B-B14F-4D97-AF65-F5344CB8AC3E}">
        <p14:creationId xmlns:p14="http://schemas.microsoft.com/office/powerpoint/2010/main" val="246623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  <p:bldP spid="13" grpId="0" animBg="1"/>
      <p:bldP spid="14" grpId="0" animBg="1"/>
      <p:bldP spid="15" grpId="0" animBg="1"/>
      <p:bldP spid="5" grpId="0"/>
      <p:bldP spid="22" grpId="0"/>
      <p:bldP spid="23" grpId="0"/>
      <p:bldP spid="24" grpId="0"/>
      <p:bldP spid="2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600" dirty="0"/>
              <a:t>EDEN: Data-Aware Efficient DNN Inference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80728"/>
            <a:ext cx="8807896" cy="5051648"/>
          </a:xfrm>
        </p:spPr>
        <p:txBody>
          <a:bodyPr/>
          <a:lstStyle/>
          <a:p>
            <a:r>
              <a:rPr lang="en-US" sz="2000" dirty="0"/>
              <a:t>Skanda </a:t>
            </a:r>
            <a:r>
              <a:rPr lang="en-US" sz="2000" dirty="0" err="1"/>
              <a:t>Koppula</a:t>
            </a:r>
            <a:r>
              <a:rPr lang="en-US" sz="2000" dirty="0"/>
              <a:t>, Lois </a:t>
            </a:r>
            <a:r>
              <a:rPr lang="en-US" sz="2000" dirty="0" err="1"/>
              <a:t>Orosa</a:t>
            </a:r>
            <a:r>
              <a:rPr lang="en-US" sz="2000" dirty="0"/>
              <a:t>, A. </a:t>
            </a:r>
            <a:r>
              <a:rPr lang="en-US" sz="2000" dirty="0" err="1"/>
              <a:t>Giray</a:t>
            </a:r>
            <a:r>
              <a:rPr lang="en-US" sz="2000" dirty="0"/>
              <a:t> </a:t>
            </a:r>
            <a:r>
              <a:rPr lang="en-US" sz="2000" dirty="0" err="1"/>
              <a:t>Yaglikci</a:t>
            </a:r>
            <a:r>
              <a:rPr lang="en-US" sz="2000" dirty="0"/>
              <a:t>, </a:t>
            </a:r>
            <a:r>
              <a:rPr lang="en-US" sz="2000" dirty="0" err="1"/>
              <a:t>Roknoddin</a:t>
            </a:r>
            <a:r>
              <a:rPr lang="en-US" sz="2000" dirty="0"/>
              <a:t> Azizi, Taha </a:t>
            </a:r>
            <a:r>
              <a:rPr lang="en-US" sz="2000" dirty="0" err="1"/>
              <a:t>Shahroodi</a:t>
            </a:r>
            <a:r>
              <a:rPr lang="en-US" sz="2000" dirty="0"/>
              <a:t>, Konstantinos </a:t>
            </a:r>
            <a:r>
              <a:rPr lang="en-US" sz="2000" dirty="0" err="1"/>
              <a:t>Kanellopoulos</a:t>
            </a:r>
            <a:r>
              <a:rPr lang="en-US" sz="2000" dirty="0"/>
              <a:t>, and Onur Mutlu,</a:t>
            </a:r>
            <a:br>
              <a:rPr lang="en-US" sz="2000" dirty="0"/>
            </a:br>
            <a:r>
              <a:rPr lang="en-US" sz="2000" b="1" dirty="0">
                <a:hlinkClick r:id="rId2"/>
              </a:rPr>
              <a:t>"EDEN: Enabling Energy-Efficient, High-Performance Deep Neural Network Inference Using Approximate DRAM"</a:t>
            </a:r>
            <a:br>
              <a:rPr lang="en-US" sz="2000" dirty="0"/>
            </a:br>
            <a:r>
              <a:rPr lang="en-US" sz="2000" i="1" dirty="0"/>
              <a:t>Proceedings of the </a:t>
            </a:r>
            <a:r>
              <a:rPr lang="en-US" sz="2000" i="1" dirty="0">
                <a:hlinkClick r:id="rId3"/>
              </a:rPr>
              <a:t>52nd International Symposium on Microarchitecture</a:t>
            </a:r>
            <a:r>
              <a:rPr lang="en-US" sz="2000" i="1" dirty="0"/>
              <a:t> (</a:t>
            </a:r>
            <a:r>
              <a:rPr lang="en-US" sz="2000" b="1" i="1" dirty="0"/>
              <a:t>MICRO</a:t>
            </a:r>
            <a:r>
              <a:rPr lang="en-US" sz="2000" i="1" dirty="0"/>
              <a:t>)</a:t>
            </a:r>
            <a:r>
              <a:rPr lang="en-US" sz="2000" dirty="0"/>
              <a:t>, Columbus, OH, USA, October 2019.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4"/>
              </a:rPr>
              <a:t>Lightning Talk Slides (pptx)</a:t>
            </a:r>
            <a:r>
              <a:rPr lang="en-US" sz="2000" dirty="0"/>
              <a:t> </a:t>
            </a:r>
            <a:r>
              <a:rPr lang="en-US" sz="2000" dirty="0">
                <a:hlinkClick r:id="rId5"/>
              </a:rPr>
              <a:t>(pdf)</a:t>
            </a:r>
            <a:r>
              <a:rPr lang="en-US" sz="2000" dirty="0"/>
              <a:t>]</a:t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>
                <a:hlinkClick r:id="rId6"/>
              </a:rPr>
              <a:t>Lightning Talk Video</a:t>
            </a:r>
            <a:r>
              <a:rPr lang="en-US" sz="2000" dirty="0"/>
              <a:t> (90 seconds)]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E42FC0-77B3-B442-82F2-B805EFEC421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03576"/>
            <a:ext cx="9144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08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B5E5E-5755-7C4A-A293-D7410093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6B347-31D2-7043-A993-CD2F312DA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2768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This P&amp;S aims at improving your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Knowledge </a:t>
            </a:r>
            <a:r>
              <a:rPr lang="en-US" dirty="0"/>
              <a:t>in Computer Architecture and Hardware/Software Co-Design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Technical skills </a:t>
            </a:r>
            <a:r>
              <a:rPr lang="en-US" dirty="0"/>
              <a:t>in programming and developing architectural simulators 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Critical thinking and analysis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Interaction </a:t>
            </a:r>
            <a:r>
              <a:rPr lang="en-US" dirty="0"/>
              <a:t>with a big group of researchers</a:t>
            </a:r>
          </a:p>
          <a:p>
            <a:pPr lvl="1">
              <a:lnSpc>
                <a:spcPct val="150000"/>
              </a:lnSpc>
            </a:pPr>
            <a:r>
              <a:rPr lang="en-US" dirty="0"/>
              <a:t>Familiarity with key </a:t>
            </a:r>
            <a:r>
              <a:rPr lang="en-US" dirty="0">
                <a:solidFill>
                  <a:srgbClr val="0432FF"/>
                </a:solidFill>
              </a:rPr>
              <a:t>research directions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solidFill>
                  <a:srgbClr val="0432FF"/>
                </a:solidFill>
              </a:rPr>
              <a:t>Technical presentation </a:t>
            </a:r>
            <a:r>
              <a:rPr lang="en-US" dirty="0"/>
              <a:t>of your project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7652AC-6D2C-6A4B-BDDE-39FE38DC96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89850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4AB44-5A91-FE45-AC17-96506CC68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SMASH: SW/HW Indexing Acceleration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49CF32-39A0-6D45-B253-C5079FCA88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47974"/>
            <a:ext cx="8610600" cy="5195664"/>
          </a:xfrm>
        </p:spPr>
        <p:txBody>
          <a:bodyPr/>
          <a:lstStyle/>
          <a:p>
            <a:r>
              <a:rPr lang="en-US" sz="1800" dirty="0"/>
              <a:t>Konstantinos </a:t>
            </a:r>
            <a:r>
              <a:rPr lang="en-US" sz="1800" dirty="0" err="1"/>
              <a:t>Kanellopoulos</a:t>
            </a:r>
            <a:r>
              <a:rPr lang="en-US" sz="1800" dirty="0"/>
              <a:t>, Nandita Vijaykumar, Christina </a:t>
            </a:r>
            <a:r>
              <a:rPr lang="en-US" sz="1800" dirty="0" err="1"/>
              <a:t>Giannoula</a:t>
            </a:r>
            <a:r>
              <a:rPr lang="en-US" sz="1800" dirty="0"/>
              <a:t>, </a:t>
            </a:r>
            <a:r>
              <a:rPr lang="en-US" sz="1800" dirty="0" err="1"/>
              <a:t>Roknoddin</a:t>
            </a:r>
            <a:r>
              <a:rPr lang="en-US" sz="1800" dirty="0"/>
              <a:t> Azizi, Skanda </a:t>
            </a:r>
            <a:r>
              <a:rPr lang="en-US" sz="1800" dirty="0" err="1"/>
              <a:t>Koppula</a:t>
            </a:r>
            <a:r>
              <a:rPr lang="en-US" sz="1800" dirty="0"/>
              <a:t>, Nika Mansouri </a:t>
            </a:r>
            <a:r>
              <a:rPr lang="en-US" sz="1800" dirty="0" err="1"/>
              <a:t>Ghiasi</a:t>
            </a:r>
            <a:r>
              <a:rPr lang="en-US" sz="1800" dirty="0"/>
              <a:t>, Taha </a:t>
            </a:r>
            <a:r>
              <a:rPr lang="en-US" sz="1800" dirty="0" err="1"/>
              <a:t>Shahroodi</a:t>
            </a:r>
            <a:r>
              <a:rPr lang="en-US" sz="1800" dirty="0"/>
              <a:t>, Juan Gomez-Luna, and Onur Mutlu,</a:t>
            </a:r>
            <a:br>
              <a:rPr lang="en-US" sz="1800" dirty="0"/>
            </a:br>
            <a:r>
              <a:rPr lang="en-US" sz="1800" b="1" dirty="0">
                <a:hlinkClick r:id="rId2"/>
              </a:rPr>
              <a:t>"SMASH: Co-designing Software Compression and Hardware-Accelerated Indexing for Efficient Sparse Matrix Operations"</a:t>
            </a:r>
            <a:br>
              <a:rPr lang="en-US" sz="1800" dirty="0"/>
            </a:b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52nd International Symposium on Microarchitecture</a:t>
            </a:r>
            <a:r>
              <a:rPr lang="en-US" sz="1800" i="1" dirty="0"/>
              <a:t> (</a:t>
            </a:r>
            <a:r>
              <a:rPr lang="en-US" sz="1800" b="1" i="1" dirty="0"/>
              <a:t>MICRO</a:t>
            </a:r>
            <a:r>
              <a:rPr lang="en-US" sz="1800" i="1" dirty="0"/>
              <a:t>)</a:t>
            </a:r>
            <a:r>
              <a:rPr lang="en-US" sz="1800" dirty="0"/>
              <a:t>, Columbus, OH, USA, October 2019.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4"/>
              </a:rPr>
              <a:t>Slides (pptx)</a:t>
            </a:r>
            <a:r>
              <a:rPr lang="en-US" sz="1800" dirty="0"/>
              <a:t> </a:t>
            </a:r>
            <a:r>
              <a:rPr lang="en-US" sz="1800" dirty="0">
                <a:hlinkClick r:id="rId5"/>
              </a:rPr>
              <a:t>(pdf)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6"/>
              </a:rPr>
              <a:t>Lightning Talk Slides (pptx)</a:t>
            </a:r>
            <a:r>
              <a:rPr lang="en-US" sz="1800" dirty="0"/>
              <a:t> </a:t>
            </a:r>
            <a:r>
              <a:rPr lang="en-US" sz="1800" dirty="0">
                <a:hlinkClick r:id="rId7"/>
              </a:rPr>
              <a:t>(pdf)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8"/>
              </a:rPr>
              <a:t>Poster (pptx)</a:t>
            </a:r>
            <a:r>
              <a:rPr lang="en-US" sz="1800" dirty="0"/>
              <a:t> </a:t>
            </a:r>
            <a:r>
              <a:rPr lang="en-US" sz="1800" dirty="0">
                <a:hlinkClick r:id="rId9"/>
              </a:rPr>
              <a:t>(pdf)</a:t>
            </a:r>
            <a:r>
              <a:rPr lang="en-US" sz="1800" dirty="0"/>
              <a:t>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10"/>
              </a:rPr>
              <a:t>Lightning Talk Video</a:t>
            </a:r>
            <a:r>
              <a:rPr lang="en-US" sz="1800" dirty="0"/>
              <a:t> (90 seconds)]</a:t>
            </a:r>
            <a:br>
              <a:rPr lang="en-US" sz="1800" dirty="0"/>
            </a:br>
            <a:r>
              <a:rPr lang="en-US" sz="1800" dirty="0"/>
              <a:t>[</a:t>
            </a:r>
            <a:r>
              <a:rPr lang="en-US" sz="1800" dirty="0">
                <a:hlinkClick r:id="rId11"/>
              </a:rPr>
              <a:t>Full Talk Lecture</a:t>
            </a:r>
            <a:r>
              <a:rPr lang="en-US" sz="1800" dirty="0"/>
              <a:t> (30 minutes)]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07FFA-CEF7-8B47-9DEF-0435223361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D1AD02-6233-8D47-A15C-B34366589E3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5300" y="4694238"/>
            <a:ext cx="80772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288071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F7209-9645-0B46-930C-11ED6A584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Data-Aware Virtual Memory Framework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302F9-879E-9545-8810-B4A40431F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52536" y="980728"/>
            <a:ext cx="9396536" cy="5267672"/>
          </a:xfrm>
        </p:spPr>
        <p:txBody>
          <a:bodyPr/>
          <a:lstStyle/>
          <a:p>
            <a:r>
              <a:rPr lang="en-US" sz="1500" dirty="0"/>
              <a:t>Nastaran Hajinazar, </a:t>
            </a:r>
            <a:r>
              <a:rPr lang="en-US" sz="1500" dirty="0" err="1"/>
              <a:t>Pratyush</a:t>
            </a:r>
            <a:r>
              <a:rPr lang="en-US" sz="1500" dirty="0"/>
              <a:t> Patel, Minesh Patel, Konstantinos </a:t>
            </a:r>
            <a:r>
              <a:rPr lang="en-US" sz="1500" dirty="0" err="1"/>
              <a:t>Kanellopoulos</a:t>
            </a:r>
            <a:r>
              <a:rPr lang="en-US" sz="1500" dirty="0"/>
              <a:t>, Saugata Ghose, </a:t>
            </a:r>
            <a:r>
              <a:rPr lang="en-US" sz="1500" dirty="0" err="1"/>
              <a:t>Rachata</a:t>
            </a:r>
            <a:r>
              <a:rPr lang="en-US" sz="1500" dirty="0"/>
              <a:t> Ausavarungnirun, Geraldo Francisco de Oliveira Jr., Jonathan </a:t>
            </a:r>
            <a:r>
              <a:rPr lang="en-US" sz="1500" dirty="0" err="1"/>
              <a:t>Appavoo</a:t>
            </a:r>
            <a:r>
              <a:rPr lang="en-US" sz="1500" dirty="0"/>
              <a:t>, </a:t>
            </a:r>
            <a:r>
              <a:rPr lang="en-US" sz="1500" dirty="0" err="1"/>
              <a:t>Vivek</a:t>
            </a:r>
            <a:r>
              <a:rPr lang="en-US" sz="1500" dirty="0"/>
              <a:t> Seshadri, and Onur Mutlu,</a:t>
            </a:r>
            <a:br>
              <a:rPr lang="en-US" sz="1500" dirty="0"/>
            </a:br>
            <a:r>
              <a:rPr lang="en-US" sz="1500" b="1" dirty="0">
                <a:hlinkClick r:id="rId2"/>
              </a:rPr>
              <a:t>"The Virtual Block Interface: A Flexible Alternative to the Conventional Virtual Memory Framework"</a:t>
            </a:r>
            <a:br>
              <a:rPr lang="en-US" sz="1500" dirty="0"/>
            </a:br>
            <a:r>
              <a:rPr lang="en-US" sz="1500" i="1" dirty="0"/>
              <a:t>Proceedings of the </a:t>
            </a:r>
            <a:r>
              <a:rPr lang="en-US" sz="1500" i="1" dirty="0">
                <a:hlinkClick r:id="rId3"/>
              </a:rPr>
              <a:t>47th International Symposium on Computer Architecture</a:t>
            </a:r>
            <a:r>
              <a:rPr lang="en-US" sz="1500" i="1" dirty="0"/>
              <a:t> (</a:t>
            </a:r>
            <a:r>
              <a:rPr lang="en-US" sz="1500" b="1" i="1" dirty="0"/>
              <a:t>ISCA</a:t>
            </a:r>
            <a:r>
              <a:rPr lang="en-US" sz="1500" i="1" dirty="0"/>
              <a:t>)</a:t>
            </a:r>
            <a:r>
              <a:rPr lang="en-US" sz="1500" dirty="0"/>
              <a:t>, Virtual, June 2020.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4"/>
              </a:rPr>
              <a:t>Slides (pptx)</a:t>
            </a:r>
            <a:r>
              <a:rPr lang="en-US" sz="1500" dirty="0"/>
              <a:t> </a:t>
            </a:r>
            <a:r>
              <a:rPr lang="en-US" sz="1500" dirty="0">
                <a:hlinkClick r:id="rId5"/>
              </a:rPr>
              <a:t>(pdf)</a:t>
            </a:r>
            <a:r>
              <a:rPr lang="en-US" sz="1500" dirty="0"/>
              <a:t>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6"/>
              </a:rPr>
              <a:t>Lightning Talk Slides (pptx)</a:t>
            </a:r>
            <a:r>
              <a:rPr lang="en-US" sz="1500" dirty="0"/>
              <a:t> </a:t>
            </a:r>
            <a:r>
              <a:rPr lang="en-US" sz="1500" dirty="0">
                <a:hlinkClick r:id="rId7"/>
              </a:rPr>
              <a:t>(pdf)</a:t>
            </a:r>
            <a:r>
              <a:rPr lang="en-US" sz="1500" dirty="0"/>
              <a:t>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8"/>
              </a:rPr>
              <a:t>ARM Research Summit Poster (pptx)</a:t>
            </a:r>
            <a:r>
              <a:rPr lang="en-US" sz="1500" dirty="0"/>
              <a:t> </a:t>
            </a:r>
            <a:r>
              <a:rPr lang="en-US" sz="1500" dirty="0">
                <a:hlinkClick r:id="rId9"/>
              </a:rPr>
              <a:t>(pdf)</a:t>
            </a:r>
            <a:r>
              <a:rPr lang="en-US" sz="1500" dirty="0"/>
              <a:t>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10"/>
              </a:rPr>
              <a:t>Talk Video</a:t>
            </a:r>
            <a:r>
              <a:rPr lang="en-US" sz="1500" dirty="0"/>
              <a:t> (26 minutes)]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11"/>
              </a:rPr>
              <a:t>Lightning Talk Video</a:t>
            </a:r>
            <a:r>
              <a:rPr lang="en-US" sz="1500" dirty="0"/>
              <a:t> (3 minutes)]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12"/>
              </a:rPr>
              <a:t>Lecture Video</a:t>
            </a:r>
            <a:r>
              <a:rPr lang="en-US" sz="1500" dirty="0"/>
              <a:t> (43 minutes)]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D9E591-012B-1345-A778-27FE2B1F6C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5B63ED-C98F-6C4C-93A8-8B36C7C4568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813" y="4038898"/>
            <a:ext cx="9081132" cy="218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603523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type="subTitle" idx="1"/>
          </p:nvPr>
        </p:nvSpPr>
        <p:spPr>
          <a:xfrm>
            <a:off x="533400" y="381000"/>
            <a:ext cx="7848600" cy="1752600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sz="5400" dirty="0">
              <a:solidFill>
                <a:srgbClr val="0000FF"/>
              </a:solidFill>
              <a:latin typeface="Tahoma" charset="0"/>
              <a:ea typeface="ＭＳ Ｐゴシック" charset="0"/>
              <a:cs typeface="ＭＳ Ｐゴシック" charset="0"/>
            </a:endParaRPr>
          </a:p>
          <a:p>
            <a:pPr marL="0" indent="0" algn="ctr" eaLnBrk="1" hangingPunct="1">
              <a:buNone/>
            </a:pPr>
            <a:r>
              <a:rPr lang="en-US" sz="5400" dirty="0">
                <a:latin typeface="Tahoma" charset="0"/>
              </a:rPr>
              <a:t>Thank you </a:t>
            </a:r>
            <a:r>
              <a:rPr lang="en-US" sz="5400" dirty="0">
                <a:latin typeface="Tahoma" charset="0"/>
                <a:sym typeface="Wingdings" pitchFamily="2" charset="2"/>
              </a:rPr>
              <a:t></a:t>
            </a:r>
            <a:endParaRPr lang="en-US" sz="5400" dirty="0">
              <a:latin typeface="Tahoma" charset="0"/>
            </a:endParaRPr>
          </a:p>
          <a:p>
            <a:pPr marL="0" indent="0" algn="ctr" eaLnBrk="1" hangingPunct="1">
              <a:buNone/>
            </a:pPr>
            <a:r>
              <a:rPr lang="en-US" sz="5400" dirty="0">
                <a:latin typeface="Tahoma" charset="0"/>
                <a:ea typeface="ＭＳ Ｐゴシック" charset="0"/>
                <a:cs typeface="ＭＳ Ｐゴシック" charset="0"/>
              </a:rPr>
              <a:t>Questions?</a:t>
            </a:r>
            <a:endParaRPr lang="en-US" sz="6000" dirty="0">
              <a:latin typeface="Tahoma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419BFC-0704-824A-8642-CF6757650AC5}" type="slidenum"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30961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83456-BE25-A24C-8F8C-5365ADB32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Goal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C369C-A1F8-254C-ABEC-5A2393371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4431723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5000" dirty="0">
                <a:solidFill>
                  <a:srgbClr val="0432FF"/>
                </a:solidFill>
              </a:rPr>
              <a:t>(Learn how to)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5000" dirty="0">
                <a:solidFill>
                  <a:srgbClr val="0432FF"/>
                </a:solidFill>
              </a:rPr>
              <a:t>design efficient  hardware/software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5000" dirty="0">
                <a:solidFill>
                  <a:srgbClr val="0432FF"/>
                </a:solidFill>
              </a:rPr>
              <a:t>co-operative techniques</a:t>
            </a:r>
          </a:p>
          <a:p>
            <a:pPr>
              <a:lnSpc>
                <a:spcPct val="150000"/>
              </a:lnSpc>
            </a:pPr>
            <a:endParaRPr lang="en-US" sz="5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B0A3C7-EE1C-7B4F-A2CD-30A5DA9BD3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08848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6738F-5964-924C-93EF-5CCE87BDA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Prerequisites of the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E4DEC-4186-0B40-A0D1-C7112B2BE5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778" y="990600"/>
            <a:ext cx="8633552" cy="4501862"/>
          </a:xfrm>
        </p:spPr>
        <p:txBody>
          <a:bodyPr/>
          <a:lstStyle/>
          <a:p>
            <a:r>
              <a:rPr lang="en-US" sz="1950" dirty="0"/>
              <a:t>Digital Design and Computer Architecture (or equivalent course)</a:t>
            </a:r>
          </a:p>
          <a:p>
            <a:pPr lvl="1"/>
            <a:r>
              <a:rPr lang="en-US" sz="195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https://safari.ethz.ch/digitaltechnik/spring2021/doku.php?id=schedule</a:t>
            </a:r>
            <a:endParaRPr lang="en-US" sz="1950" dirty="0">
              <a:solidFill>
                <a:srgbClr val="0070C0"/>
              </a:solidFill>
            </a:endParaRPr>
          </a:p>
          <a:p>
            <a:pPr lvl="1"/>
            <a:r>
              <a:rPr lang="en-US" sz="1950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https://safari.ethz.ch/digitaltechnik/spring2022/doku.php?id=schedule</a:t>
            </a:r>
            <a:endParaRPr lang="en-US" sz="1950" dirty="0">
              <a:solidFill>
                <a:srgbClr val="0070C0"/>
              </a:solidFill>
            </a:endParaRPr>
          </a:p>
          <a:p>
            <a:endParaRPr lang="en-US" sz="1950" dirty="0"/>
          </a:p>
          <a:p>
            <a:r>
              <a:rPr lang="en-US" sz="1950" dirty="0"/>
              <a:t>Familiarity with C/C++ programming</a:t>
            </a:r>
          </a:p>
          <a:p>
            <a:pPr marL="344487" lvl="1" indent="0">
              <a:buNone/>
            </a:pPr>
            <a:endParaRPr lang="en-US" sz="1950" dirty="0"/>
          </a:p>
          <a:p>
            <a:r>
              <a:rPr lang="en-US" sz="1950" dirty="0"/>
              <a:t>Familiarity with Machine Learning frameworks </a:t>
            </a:r>
          </a:p>
          <a:p>
            <a:pPr lvl="1"/>
            <a:r>
              <a:rPr lang="en-US" sz="1950" dirty="0"/>
              <a:t>Only in specific projects</a:t>
            </a:r>
          </a:p>
          <a:p>
            <a:endParaRPr lang="en-US" sz="1950" dirty="0"/>
          </a:p>
          <a:p>
            <a:r>
              <a:rPr lang="en-US" sz="1950" dirty="0"/>
              <a:t>Interest in </a:t>
            </a:r>
          </a:p>
          <a:p>
            <a:pPr lvl="1"/>
            <a:r>
              <a:rPr lang="en-US" sz="1950" dirty="0"/>
              <a:t>computer architectures and computing paradigms</a:t>
            </a:r>
          </a:p>
          <a:p>
            <a:pPr lvl="1"/>
            <a:r>
              <a:rPr lang="en-US" sz="1950" dirty="0"/>
              <a:t>discovering why things do or do not work and solving problems</a:t>
            </a:r>
          </a:p>
          <a:p>
            <a:pPr lvl="1"/>
            <a:r>
              <a:rPr lang="en-US" sz="1950" dirty="0"/>
              <a:t>making systems efficient and usable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55626D-D34C-8E49-B3C3-E98D9B108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7521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09" name="Title 1">
            <a:extLst>
              <a:ext uri="{FF2B5EF4-FFF2-40B4-BE49-F238E27FC236}">
                <a16:creationId xmlns:a16="http://schemas.microsoft.com/office/drawing/2014/main" id="{0DF95D71-4717-9641-A2B1-944FC90328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(I)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9CD130D2-C623-7247-B0C8-1800F218DB9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476652"/>
          </a:xfrm>
        </p:spPr>
        <p:txBody>
          <a:bodyPr/>
          <a:lstStyle/>
          <a:p>
            <a:r>
              <a:rPr lang="en-US" altLang="en-US" sz="2200" dirty="0">
                <a:ea typeface="ＭＳ Ｐゴシック" panose="020B0600070205080204" pitchFamily="34" charset="-128"/>
              </a:rPr>
              <a:t>Onur Mutlu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Full Professor @ ETH Zurich ITET (INFK), since September 2015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Strecker Professor @ Carnegie Mellon University ECE/CS, 2009-2016, 2016-…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PhD from UT-Austin, worked at Google, VMware, Microsoft Research, Intel, AMD</a:t>
            </a:r>
          </a:p>
          <a:p>
            <a:pPr lvl="1"/>
            <a:r>
              <a:rPr lang="en-US" altLang="en-US" sz="1800" dirty="0">
                <a:solidFill>
                  <a:srgbClr val="0070C0"/>
                </a:solidFill>
                <a:ea typeface="ＭＳ Ｐゴシック" panose="020B0600070205080204" pitchFamily="34" charset="-128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https://people.inf.ethz.ch/omutlu/</a:t>
            </a:r>
            <a:endParaRPr lang="en-US" altLang="en-US" sz="1800" dirty="0">
              <a:solidFill>
                <a:srgbClr val="0070C0"/>
              </a:solidFill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70C0"/>
                </a:solidFill>
                <a:ea typeface="ＭＳ Ｐゴシック" panose="020B0600070205080204" pitchFamily="34" charset="-12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omutlu@gmail.com</a:t>
            </a:r>
            <a:r>
              <a:rPr lang="en-US" altLang="en-US" sz="1800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>
                <a:ea typeface="ＭＳ Ｐゴシック" panose="020B0600070205080204" pitchFamily="34" charset="-128"/>
              </a:rPr>
              <a:t>(Best way to reach me)</a:t>
            </a:r>
          </a:p>
          <a:p>
            <a:pPr lvl="1"/>
            <a:r>
              <a:rPr lang="en-US" sz="1800" dirty="0">
                <a:solidFill>
                  <a:srgbClr val="0070C0"/>
                </a:solidFill>
                <a:latin typeface="Tahoma" charset="0"/>
                <a:ea typeface="ＭＳ Ｐゴシック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https://people.inf.ethz.ch/omutlu/projects.htm</a:t>
            </a:r>
            <a:r>
              <a:rPr lang="en-US" sz="1800" dirty="0">
                <a:solidFill>
                  <a:srgbClr val="0070C0"/>
                </a:solidFill>
                <a:latin typeface="Tahoma" charset="0"/>
                <a:ea typeface="ＭＳ Ｐゴシック" charset="0"/>
              </a:rPr>
              <a:t> </a:t>
            </a:r>
            <a:endParaRPr lang="en-US" altLang="en-US" sz="1000" dirty="0">
              <a:solidFill>
                <a:srgbClr val="0070C0"/>
              </a:solidFill>
              <a:ea typeface="ＭＳ Ｐゴシック" panose="020B0600070205080204" pitchFamily="34" charset="-128"/>
            </a:endParaRPr>
          </a:p>
          <a:p>
            <a:pPr lvl="1"/>
            <a:endParaRPr lang="en-US" altLang="en-US" sz="1000" dirty="0">
              <a:ea typeface="ＭＳ Ｐゴシック" panose="020B0600070205080204" pitchFamily="34" charset="-128"/>
            </a:endParaRPr>
          </a:p>
          <a:p>
            <a:r>
              <a:rPr lang="en-US" altLang="en-US" sz="22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Research and Teaching in:</a:t>
            </a:r>
            <a:endParaRPr lang="en-US" altLang="en-US" sz="22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800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Computer architecture, computer systems, hardware security, bioinformatics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Memory and storage systems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 security, safety, predictability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Fault tolerance</a:t>
            </a:r>
          </a:p>
          <a:p>
            <a:pPr lvl="1"/>
            <a:r>
              <a:rPr lang="en-US" altLang="en-US" sz="1800" dirty="0">
                <a:ea typeface="ＭＳ Ｐゴシック" panose="020B0600070205080204" pitchFamily="34" charset="-128"/>
              </a:rPr>
              <a:t>Hardware/software cooperation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Architectures for bioinformatics, health, medicine</a:t>
            </a:r>
          </a:p>
          <a:p>
            <a:pPr lvl="1"/>
            <a:r>
              <a:rPr lang="is-IS" altLang="en-US" sz="1800" dirty="0">
                <a:ea typeface="ＭＳ Ｐゴシック" panose="020B0600070205080204" pitchFamily="34" charset="-128"/>
              </a:rPr>
              <a:t>… 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99011" name="Slide Number Placeholder 3">
            <a:extLst>
              <a:ext uri="{FF2B5EF4-FFF2-40B4-BE49-F238E27FC236}">
                <a16:creationId xmlns:a16="http://schemas.microsoft.com/office/drawing/2014/main" id="{382C1846-515D-6048-9FA0-627CDD03DE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F3043E-DAD2-F347-A0C9-60754FCE566E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299012" name="Picture 1">
            <a:extLst>
              <a:ext uri="{FF2B5EF4-FFF2-40B4-BE49-F238E27FC236}">
                <a16:creationId xmlns:a16="http://schemas.microsoft.com/office/drawing/2014/main" id="{EDA8380A-00B6-2F46-A5D1-F19A2EE594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0" y="0"/>
            <a:ext cx="1270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7158756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5" name="Title 1">
            <a:extLst>
              <a:ext uri="{FF2B5EF4-FFF2-40B4-BE49-F238E27FC236}">
                <a16:creationId xmlns:a16="http://schemas.microsoft.com/office/drawing/2014/main" id="{5DFFB311-DD55-354D-9965-213CCF56A2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(II)</a:t>
            </a:r>
          </a:p>
        </p:txBody>
      </p:sp>
      <p:sp>
        <p:nvSpPr>
          <p:cNvPr id="400387" name="Slide Number Placeholder 3">
            <a:extLst>
              <a:ext uri="{FF2B5EF4-FFF2-40B4-BE49-F238E27FC236}">
                <a16:creationId xmlns:a16="http://schemas.microsoft.com/office/drawing/2014/main" id="{09D99F58-A906-5C4E-8F44-89C3556096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4CA104-C896-BE4A-A642-D5F2910342D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90114" name="Content Placeholder 2">
            <a:extLst>
              <a:ext uri="{FF2B5EF4-FFF2-40B4-BE49-F238E27FC236}">
                <a16:creationId xmlns:a16="http://schemas.microsoft.com/office/drawing/2014/main" id="{46D23FDA-6CA0-D444-ACEC-01B81C9474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708" y="6448126"/>
            <a:ext cx="9116291" cy="867074"/>
          </a:xfrm>
        </p:spPr>
        <p:txBody>
          <a:bodyPr/>
          <a:lstStyle/>
          <a:p>
            <a:r>
              <a:rPr lang="en-US" altLang="en-US" sz="2000" dirty="0">
                <a:ea typeface="ＭＳ Ｐゴシック" panose="020B0600070205080204" pitchFamily="34" charset="-128"/>
              </a:rPr>
              <a:t>Get to know our research: </a:t>
            </a:r>
            <a:r>
              <a:rPr lang="en-US" altLang="en-US" sz="2000" dirty="0">
                <a:ea typeface="ＭＳ Ｐゴシック" panose="020B0600070205080204" pitchFamily="34" charset="-128"/>
                <a:hlinkClick r:id="rId3"/>
              </a:rPr>
              <a:t>https://safari.ethz.ch/safari-group/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</a:p>
        </p:txBody>
      </p:sp>
      <p:pic>
        <p:nvPicPr>
          <p:cNvPr id="7" name="Picture 6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DDD5784D-09AF-234C-893A-66E405A3E3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1" t="43734" r="66101" b="22369"/>
          <a:stretch/>
        </p:blipFill>
        <p:spPr>
          <a:xfrm>
            <a:off x="5150650" y="1482220"/>
            <a:ext cx="2514601" cy="4461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0381FBAB-5992-C546-BF01-5C14FA453E8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66" t="42593" r="51350" b="18889"/>
          <a:stretch/>
        </p:blipFill>
        <p:spPr>
          <a:xfrm>
            <a:off x="1558091" y="1482220"/>
            <a:ext cx="2467393" cy="4461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02974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4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Custom 5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0432FF"/>
      </a:hlink>
      <a:folHlink>
        <a:srgbClr val="0432FF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23834</TotalTime>
  <Words>2640</Words>
  <Application>Microsoft Macintosh PowerPoint</Application>
  <PresentationFormat>On-screen Show (4:3)</PresentationFormat>
  <Paragraphs>400</Paragraphs>
  <Slides>52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52</vt:i4>
      </vt:variant>
    </vt:vector>
  </HeadingPairs>
  <TitlesOfParts>
    <vt:vector size="74" baseType="lpstr">
      <vt:lpstr>medium-content-sans-serif-font</vt:lpstr>
      <vt:lpstr>Arial</vt:lpstr>
      <vt:lpstr>Arial</vt:lpstr>
      <vt:lpstr>Arial Narrow</vt:lpstr>
      <vt:lpstr>Calibri</vt:lpstr>
      <vt:lpstr>Cambria</vt:lpstr>
      <vt:lpstr>Chalkduster</vt:lpstr>
      <vt:lpstr>Garamond</vt:lpstr>
      <vt:lpstr>Lucida Grande</vt:lpstr>
      <vt:lpstr>Tahoma</vt:lpstr>
      <vt:lpstr>Wingdings</vt:lpstr>
      <vt:lpstr>2_Edge</vt:lpstr>
      <vt:lpstr>3_Edge</vt:lpstr>
      <vt:lpstr>1_Metropolitan_bullet</vt:lpstr>
      <vt:lpstr>83_Edge</vt:lpstr>
      <vt:lpstr>10_Edge</vt:lpstr>
      <vt:lpstr>1_Edge</vt:lpstr>
      <vt:lpstr>4_Edge</vt:lpstr>
      <vt:lpstr>5_Edge</vt:lpstr>
      <vt:lpstr>7_Edge</vt:lpstr>
      <vt:lpstr>99_Edge</vt:lpstr>
      <vt:lpstr>9_Edge</vt:lpstr>
      <vt:lpstr>P&amp;S HW/ SW Co-design Introduction &amp; Project Proposals</vt:lpstr>
      <vt:lpstr>P&amp;S: Hardware/Software Co-design (I)</vt:lpstr>
      <vt:lpstr>PowerPoint Presentation</vt:lpstr>
      <vt:lpstr>P&amp;S Hardware/Software Co-design: Contents</vt:lpstr>
      <vt:lpstr>Key Takeaways</vt:lpstr>
      <vt:lpstr>Key Goal</vt:lpstr>
      <vt:lpstr>Prerequisites of the Course</vt:lpstr>
      <vt:lpstr>Course Info: Who Are We? (I)</vt:lpstr>
      <vt:lpstr>Course Info: Who Are We? (II)</vt:lpstr>
      <vt:lpstr>Course Info: Who Are We? (III)</vt:lpstr>
      <vt:lpstr>PowerPoint Presentation</vt:lpstr>
      <vt:lpstr>SAFARI Newsletter December 2021 Edition</vt:lpstr>
      <vt:lpstr>SAFARI Live Seminars (I)</vt:lpstr>
      <vt:lpstr>Current Research Focus Areas</vt:lpstr>
      <vt:lpstr>Course Requirements and Expectations</vt:lpstr>
      <vt:lpstr>Your Responsibilities</vt:lpstr>
      <vt:lpstr>Course Website</vt:lpstr>
      <vt:lpstr>Next Meetings</vt:lpstr>
      <vt:lpstr>Next Meetings</vt:lpstr>
      <vt:lpstr>Hardware/Software Co-design </vt:lpstr>
      <vt:lpstr>Axiom</vt:lpstr>
      <vt:lpstr>Hardware/Software Co-design</vt:lpstr>
      <vt:lpstr>Apple M1 Max Processor</vt:lpstr>
      <vt:lpstr>Different Platforms, Different Goals</vt:lpstr>
      <vt:lpstr>Different Platforms, Different Goals</vt:lpstr>
      <vt:lpstr>Different Platforms, Different Goals</vt:lpstr>
      <vt:lpstr>SAFARI Live Seminar</vt:lpstr>
      <vt:lpstr>Cerebras’s Wafer Scale Engine (2019)</vt:lpstr>
      <vt:lpstr>Cerebras’s Wafer Scale Engine-2 (2021)</vt:lpstr>
      <vt:lpstr>Google TensorFlow + TPU</vt:lpstr>
      <vt:lpstr>Google TPU Generation I (~2016)</vt:lpstr>
      <vt:lpstr>Google TPU Generation II (2017)</vt:lpstr>
      <vt:lpstr>Google TPU Generation III (2019)</vt:lpstr>
      <vt:lpstr>Google TPU Generation IV (2019)</vt:lpstr>
      <vt:lpstr>An Example Modern Systolic Array: TPU (II)</vt:lpstr>
      <vt:lpstr>An Example Modern Systolic Array: TPU (III)</vt:lpstr>
      <vt:lpstr>System Architecture Design Today</vt:lpstr>
      <vt:lpstr>An Intelligent Architecture</vt:lpstr>
      <vt:lpstr>Self-Optimizing DRAM Controllers</vt:lpstr>
      <vt:lpstr>Pythia: RL-Based Prefetching</vt:lpstr>
      <vt:lpstr>Hermes: Perceptron-Based Off-chip Prediction</vt:lpstr>
      <vt:lpstr>Data-Aware Architectures</vt:lpstr>
      <vt:lpstr>One Problem: Limited Expressiveness</vt:lpstr>
      <vt:lpstr>A Solution: More Expressive Interfaces</vt:lpstr>
      <vt:lpstr>Expressive (Memory) Interfaces</vt:lpstr>
      <vt:lpstr>Expressive (Memory) Interfaces for GPUs</vt:lpstr>
      <vt:lpstr>Another Example: EDEN for DNNs</vt:lpstr>
      <vt:lpstr>PowerPoint Presentation</vt:lpstr>
      <vt:lpstr>EDEN: Data-Aware Efficient DNN Inference</vt:lpstr>
      <vt:lpstr>SMASH: SW/HW Indexing Acceleration</vt:lpstr>
      <vt:lpstr>Data-Aware Virtual Memory Framework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Theodoros Kanellopoulos</cp:lastModifiedBy>
  <cp:revision>630</cp:revision>
  <cp:lastPrinted>2021-03-09T09:17:47Z</cp:lastPrinted>
  <dcterms:created xsi:type="dcterms:W3CDTF">2010-09-08T00:51:32Z</dcterms:created>
  <dcterms:modified xsi:type="dcterms:W3CDTF">2022-10-21T16:27:16Z</dcterms:modified>
</cp:coreProperties>
</file>